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38"/>
  </p:notesMasterIdLst>
  <p:sldIdLst>
    <p:sldId id="257" r:id="rId2"/>
    <p:sldId id="698" r:id="rId3"/>
    <p:sldId id="699" r:id="rId4"/>
    <p:sldId id="700" r:id="rId5"/>
    <p:sldId id="701" r:id="rId6"/>
    <p:sldId id="702" r:id="rId7"/>
    <p:sldId id="703" r:id="rId8"/>
    <p:sldId id="704" r:id="rId9"/>
    <p:sldId id="705" r:id="rId10"/>
    <p:sldId id="706" r:id="rId11"/>
    <p:sldId id="317" r:id="rId12"/>
    <p:sldId id="721" r:id="rId13"/>
    <p:sldId id="744" r:id="rId14"/>
    <p:sldId id="306" r:id="rId15"/>
    <p:sldId id="735" r:id="rId16"/>
    <p:sldId id="736" r:id="rId17"/>
    <p:sldId id="737" r:id="rId18"/>
    <p:sldId id="738" r:id="rId19"/>
    <p:sldId id="722" r:id="rId20"/>
    <p:sldId id="709" r:id="rId21"/>
    <p:sldId id="713" r:id="rId22"/>
    <p:sldId id="289" r:id="rId23"/>
    <p:sldId id="290" r:id="rId24"/>
    <p:sldId id="291" r:id="rId25"/>
    <p:sldId id="733" r:id="rId26"/>
    <p:sldId id="328" r:id="rId27"/>
    <p:sldId id="731" r:id="rId28"/>
    <p:sldId id="739" r:id="rId29"/>
    <p:sldId id="740" r:id="rId30"/>
    <p:sldId id="741" r:id="rId31"/>
    <p:sldId id="742" r:id="rId32"/>
    <p:sldId id="743" r:id="rId33"/>
    <p:sldId id="299" r:id="rId34"/>
    <p:sldId id="715" r:id="rId35"/>
    <p:sldId id="717" r:id="rId36"/>
    <p:sldId id="718" r:id="rId37"/>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0BAD"/>
    <a:srgbClr val="FFFFFF"/>
    <a:srgbClr val="0F098D"/>
    <a:srgbClr val="CC0099"/>
    <a:srgbClr val="990033"/>
    <a:srgbClr val="003300"/>
    <a:srgbClr val="255CAD"/>
    <a:srgbClr val="206D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88" autoAdjust="0"/>
    <p:restoredTop sz="93937" autoAdjust="0"/>
  </p:normalViewPr>
  <p:slideViewPr>
    <p:cSldViewPr>
      <p:cViewPr varScale="1">
        <p:scale>
          <a:sx n="103" d="100"/>
          <a:sy n="103" d="100"/>
        </p:scale>
        <p:origin x="976" y="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51782C-B7D9-4622-B453-6BD50505E878}" type="datetimeFigureOut">
              <a:rPr lang="zh-CN" altLang="en-US" smtClean="0"/>
              <a:t>2025/11/23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6B2B7C-1166-4ED6-A523-0BB3873455EA}" type="slidenum">
              <a:rPr lang="zh-CN" altLang="en-US" smtClean="0"/>
              <a:t>‹#›</a:t>
            </a:fld>
            <a:endParaRPr lang="zh-CN" altLang="en-US"/>
          </a:p>
        </p:txBody>
      </p:sp>
    </p:spTree>
    <p:extLst>
      <p:ext uri="{BB962C8B-B14F-4D97-AF65-F5344CB8AC3E}">
        <p14:creationId xmlns:p14="http://schemas.microsoft.com/office/powerpoint/2010/main" val="3929883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5582BDE-FB63-44C8-B68A-6C77B18DF681}" type="slidenum">
              <a:rPr lang="zh-CN" altLang="en-US" smtClean="0"/>
              <a:t>2</a:t>
            </a:fld>
            <a:endParaRPr lang="zh-CN" altLang="en-US"/>
          </a:p>
        </p:txBody>
      </p:sp>
    </p:spTree>
    <p:extLst>
      <p:ext uri="{BB962C8B-B14F-4D97-AF65-F5344CB8AC3E}">
        <p14:creationId xmlns:p14="http://schemas.microsoft.com/office/powerpoint/2010/main" val="3453505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5C9592-A1E6-4E91-92B9-BC1A80ECDB71}" type="slidenum">
              <a:rPr lang="zh-CN" altLang="en-US" smtClean="0"/>
              <a:t>11</a:t>
            </a:fld>
            <a:endParaRPr lang="zh-CN" altLang="en-US"/>
          </a:p>
        </p:txBody>
      </p:sp>
    </p:spTree>
    <p:extLst>
      <p:ext uri="{BB962C8B-B14F-4D97-AF65-F5344CB8AC3E}">
        <p14:creationId xmlns:p14="http://schemas.microsoft.com/office/powerpoint/2010/main" val="2734035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71A8FE1-060C-4567-9FE2-877D4C11962F}" type="slidenum">
              <a:rPr lang="zh-CN" altLang="en-US" smtClean="0"/>
              <a:t>12</a:t>
            </a:fld>
            <a:endParaRPr lang="zh-CN" altLang="en-US"/>
          </a:p>
        </p:txBody>
      </p:sp>
    </p:spTree>
    <p:extLst>
      <p:ext uri="{BB962C8B-B14F-4D97-AF65-F5344CB8AC3E}">
        <p14:creationId xmlns:p14="http://schemas.microsoft.com/office/powerpoint/2010/main" val="231276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26B2B7C-1166-4ED6-A523-0BB3873455EA}" type="slidenum">
              <a:rPr lang="zh-CN" altLang="en-US" smtClean="0"/>
              <a:t>14</a:t>
            </a:fld>
            <a:endParaRPr lang="zh-CN" altLang="en-US"/>
          </a:p>
        </p:txBody>
      </p:sp>
    </p:spTree>
    <p:extLst>
      <p:ext uri="{BB962C8B-B14F-4D97-AF65-F5344CB8AC3E}">
        <p14:creationId xmlns:p14="http://schemas.microsoft.com/office/powerpoint/2010/main" val="2220852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6B2B7C-1166-4ED6-A523-0BB3873455EA}" type="slidenum">
              <a:rPr lang="zh-CN" altLang="en-US" smtClean="0"/>
              <a:t>15</a:t>
            </a:fld>
            <a:endParaRPr lang="zh-CN" altLang="en-US"/>
          </a:p>
        </p:txBody>
      </p:sp>
    </p:spTree>
    <p:extLst>
      <p:ext uri="{BB962C8B-B14F-4D97-AF65-F5344CB8AC3E}">
        <p14:creationId xmlns:p14="http://schemas.microsoft.com/office/powerpoint/2010/main" val="2039949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626B2B7C-1166-4ED6-A523-0BB3873455EA}" type="slidenum">
              <a:rPr lang="zh-CN" altLang="en-US" smtClean="0"/>
              <a:t>18</a:t>
            </a:fld>
            <a:endParaRPr lang="zh-CN" altLang="en-US"/>
          </a:p>
        </p:txBody>
      </p:sp>
    </p:spTree>
    <p:extLst>
      <p:ext uri="{BB962C8B-B14F-4D97-AF65-F5344CB8AC3E}">
        <p14:creationId xmlns:p14="http://schemas.microsoft.com/office/powerpoint/2010/main" val="1344051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26B2B7C-1166-4ED6-A523-0BB3873455EA}" type="slidenum">
              <a:rPr lang="zh-CN" altLang="en-US" smtClean="0"/>
              <a:t>20</a:t>
            </a:fld>
            <a:endParaRPr lang="zh-CN" altLang="en-US"/>
          </a:p>
        </p:txBody>
      </p:sp>
    </p:spTree>
    <p:extLst>
      <p:ext uri="{BB962C8B-B14F-4D97-AF65-F5344CB8AC3E}">
        <p14:creationId xmlns:p14="http://schemas.microsoft.com/office/powerpoint/2010/main" val="2077716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26B2B7C-1166-4ED6-A523-0BB3873455EA}" type="slidenum">
              <a:rPr lang="zh-CN" altLang="en-US" smtClean="0"/>
              <a:t>21</a:t>
            </a:fld>
            <a:endParaRPr lang="zh-CN" altLang="en-US"/>
          </a:p>
        </p:txBody>
      </p:sp>
    </p:spTree>
    <p:extLst>
      <p:ext uri="{BB962C8B-B14F-4D97-AF65-F5344CB8AC3E}">
        <p14:creationId xmlns:p14="http://schemas.microsoft.com/office/powerpoint/2010/main" val="2246875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D2F797-1070-4D37-BE48-E573998CB50E}" type="slidenum">
              <a:rPr lang="zh-CN" altLang="en-US" smtClean="0"/>
              <a:pPr/>
              <a:t>22</a:t>
            </a:fld>
            <a:endParaRPr lang="zh-CN" altLang="en-US"/>
          </a:p>
        </p:txBody>
      </p:sp>
    </p:spTree>
    <p:extLst>
      <p:ext uri="{BB962C8B-B14F-4D97-AF65-F5344CB8AC3E}">
        <p14:creationId xmlns:p14="http://schemas.microsoft.com/office/powerpoint/2010/main" val="1584489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8DF8578-3FBF-480D-9719-3C0517F53839}" type="slidenum">
              <a:rPr lang="zh-CN" altLang="en-US" smtClean="0"/>
              <a:t>23</a:t>
            </a:fld>
            <a:endParaRPr lang="zh-CN" altLang="en-US"/>
          </a:p>
        </p:txBody>
      </p:sp>
    </p:spTree>
    <p:extLst>
      <p:ext uri="{BB962C8B-B14F-4D97-AF65-F5344CB8AC3E}">
        <p14:creationId xmlns:p14="http://schemas.microsoft.com/office/powerpoint/2010/main" val="1063424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8DF8578-3FBF-480D-9719-3C0517F53839}" type="slidenum">
              <a:rPr lang="zh-CN" altLang="en-US" smtClean="0"/>
              <a:t>24</a:t>
            </a:fld>
            <a:endParaRPr lang="zh-CN" altLang="en-US"/>
          </a:p>
        </p:txBody>
      </p:sp>
    </p:spTree>
    <p:extLst>
      <p:ext uri="{BB962C8B-B14F-4D97-AF65-F5344CB8AC3E}">
        <p14:creationId xmlns:p14="http://schemas.microsoft.com/office/powerpoint/2010/main" val="2547556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D2F797-1070-4D37-BE48-E573998CB50E}" type="slidenum">
              <a:rPr lang="zh-CN" altLang="en-US" smtClean="0"/>
              <a:pPr/>
              <a:t>3</a:t>
            </a:fld>
            <a:endParaRPr lang="zh-CN" altLang="en-US"/>
          </a:p>
        </p:txBody>
      </p:sp>
    </p:spTree>
    <p:extLst>
      <p:ext uri="{BB962C8B-B14F-4D97-AF65-F5344CB8AC3E}">
        <p14:creationId xmlns:p14="http://schemas.microsoft.com/office/powerpoint/2010/main" val="1009947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26B2B7C-1166-4ED6-A523-0BB3873455EA}" type="slidenum">
              <a:rPr lang="zh-CN" altLang="en-US" smtClean="0"/>
              <a:t>25</a:t>
            </a:fld>
            <a:endParaRPr lang="zh-CN" altLang="en-US"/>
          </a:p>
        </p:txBody>
      </p:sp>
    </p:spTree>
    <p:extLst>
      <p:ext uri="{BB962C8B-B14F-4D97-AF65-F5344CB8AC3E}">
        <p14:creationId xmlns:p14="http://schemas.microsoft.com/office/powerpoint/2010/main" val="2120797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71A8FE1-060C-4567-9FE2-877D4C11962F}" type="slidenum">
              <a:rPr lang="zh-CN" altLang="en-US" smtClean="0"/>
              <a:t>26</a:t>
            </a:fld>
            <a:endParaRPr lang="zh-CN" altLang="en-US"/>
          </a:p>
        </p:txBody>
      </p:sp>
    </p:spTree>
    <p:extLst>
      <p:ext uri="{BB962C8B-B14F-4D97-AF65-F5344CB8AC3E}">
        <p14:creationId xmlns:p14="http://schemas.microsoft.com/office/powerpoint/2010/main" val="2858222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6B2B7C-1166-4ED6-A523-0BB3873455EA}" type="slidenum">
              <a:rPr lang="zh-CN" altLang="en-US" smtClean="0"/>
              <a:t>27</a:t>
            </a:fld>
            <a:endParaRPr lang="zh-CN" altLang="en-US"/>
          </a:p>
        </p:txBody>
      </p:sp>
    </p:spTree>
    <p:extLst>
      <p:ext uri="{BB962C8B-B14F-4D97-AF65-F5344CB8AC3E}">
        <p14:creationId xmlns:p14="http://schemas.microsoft.com/office/powerpoint/2010/main" val="3719715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26B2B7C-1166-4ED6-A523-0BB3873455EA}" type="slidenum">
              <a:rPr lang="zh-CN" altLang="en-US" smtClean="0"/>
              <a:t>28</a:t>
            </a:fld>
            <a:endParaRPr lang="zh-CN" altLang="en-US"/>
          </a:p>
        </p:txBody>
      </p:sp>
    </p:spTree>
    <p:extLst>
      <p:ext uri="{BB962C8B-B14F-4D97-AF65-F5344CB8AC3E}">
        <p14:creationId xmlns:p14="http://schemas.microsoft.com/office/powerpoint/2010/main" val="2754650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D2F797-1070-4D37-BE48-E573998CB50E}" type="slidenum">
              <a:rPr lang="zh-CN" altLang="en-US" smtClean="0"/>
              <a:pPr/>
              <a:t>29</a:t>
            </a:fld>
            <a:endParaRPr lang="zh-CN" altLang="en-US"/>
          </a:p>
        </p:txBody>
      </p:sp>
    </p:spTree>
    <p:extLst>
      <p:ext uri="{BB962C8B-B14F-4D97-AF65-F5344CB8AC3E}">
        <p14:creationId xmlns:p14="http://schemas.microsoft.com/office/powerpoint/2010/main" val="118550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40945C-2B05-449F-963A-1AEB2416196A}" type="slidenum">
              <a:rPr lang="zh-CN" altLang="en-US" smtClean="0"/>
              <a:t>31</a:t>
            </a:fld>
            <a:endParaRPr lang="zh-CN" altLang="en-US"/>
          </a:p>
        </p:txBody>
      </p:sp>
    </p:spTree>
    <p:extLst>
      <p:ext uri="{BB962C8B-B14F-4D97-AF65-F5344CB8AC3E}">
        <p14:creationId xmlns:p14="http://schemas.microsoft.com/office/powerpoint/2010/main" val="1575318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6B2B7C-1166-4ED6-A523-0BB3873455EA}" type="slidenum">
              <a:rPr lang="zh-CN" altLang="en-US" smtClean="0"/>
              <a:t>32</a:t>
            </a:fld>
            <a:endParaRPr lang="zh-CN" altLang="en-US"/>
          </a:p>
        </p:txBody>
      </p:sp>
    </p:spTree>
    <p:extLst>
      <p:ext uri="{BB962C8B-B14F-4D97-AF65-F5344CB8AC3E}">
        <p14:creationId xmlns:p14="http://schemas.microsoft.com/office/powerpoint/2010/main" val="3631227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26B2B7C-1166-4ED6-A523-0BB3873455EA}" type="slidenum">
              <a:rPr lang="zh-CN" altLang="en-US" smtClean="0"/>
              <a:t>33</a:t>
            </a:fld>
            <a:endParaRPr lang="zh-CN" altLang="en-US"/>
          </a:p>
        </p:txBody>
      </p:sp>
    </p:spTree>
    <p:extLst>
      <p:ext uri="{BB962C8B-B14F-4D97-AF65-F5344CB8AC3E}">
        <p14:creationId xmlns:p14="http://schemas.microsoft.com/office/powerpoint/2010/main" val="1534134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40945C-2B05-449F-963A-1AEB2416196A}" type="slidenum">
              <a:rPr lang="zh-CN" altLang="en-US" smtClean="0"/>
              <a:t>34</a:t>
            </a:fld>
            <a:endParaRPr lang="zh-CN" altLang="en-US"/>
          </a:p>
        </p:txBody>
      </p:sp>
    </p:spTree>
    <p:extLst>
      <p:ext uri="{BB962C8B-B14F-4D97-AF65-F5344CB8AC3E}">
        <p14:creationId xmlns:p14="http://schemas.microsoft.com/office/powerpoint/2010/main" val="3148140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5582BDE-FB63-44C8-B68A-6C77B18DF681}" type="slidenum">
              <a:rPr lang="zh-CN" altLang="en-US" smtClean="0"/>
              <a:t>4</a:t>
            </a:fld>
            <a:endParaRPr lang="zh-CN" altLang="en-US"/>
          </a:p>
        </p:txBody>
      </p:sp>
    </p:spTree>
    <p:extLst>
      <p:ext uri="{BB962C8B-B14F-4D97-AF65-F5344CB8AC3E}">
        <p14:creationId xmlns:p14="http://schemas.microsoft.com/office/powerpoint/2010/main" val="1469498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5582BDE-FB63-44C8-B68A-6C77B18DF681}" type="slidenum">
              <a:rPr lang="zh-CN" altLang="en-US" smtClean="0"/>
              <a:t>5</a:t>
            </a:fld>
            <a:endParaRPr lang="zh-CN" altLang="en-US"/>
          </a:p>
        </p:txBody>
      </p:sp>
    </p:spTree>
    <p:extLst>
      <p:ext uri="{BB962C8B-B14F-4D97-AF65-F5344CB8AC3E}">
        <p14:creationId xmlns:p14="http://schemas.microsoft.com/office/powerpoint/2010/main" val="4240591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48E9DCC8-27BD-47DC-A4F0-B20E020C4CC0}" type="slidenum">
              <a:rPr lang="zh-CN" altLang="en-US" smtClean="0"/>
              <a:t>6</a:t>
            </a:fld>
            <a:endParaRPr lang="zh-CN" altLang="en-US"/>
          </a:p>
        </p:txBody>
      </p:sp>
    </p:spTree>
    <p:extLst>
      <p:ext uri="{BB962C8B-B14F-4D97-AF65-F5344CB8AC3E}">
        <p14:creationId xmlns:p14="http://schemas.microsoft.com/office/powerpoint/2010/main" val="1228006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8DF8578-3FBF-480D-9719-3C0517F53839}" type="slidenum">
              <a:rPr lang="zh-CN" altLang="en-US" smtClean="0"/>
              <a:t>7</a:t>
            </a:fld>
            <a:endParaRPr lang="zh-CN" altLang="en-US"/>
          </a:p>
        </p:txBody>
      </p:sp>
    </p:spTree>
    <p:extLst>
      <p:ext uri="{BB962C8B-B14F-4D97-AF65-F5344CB8AC3E}">
        <p14:creationId xmlns:p14="http://schemas.microsoft.com/office/powerpoint/2010/main" val="824165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5582BDE-FB63-44C8-B68A-6C77B18DF681}" type="slidenum">
              <a:rPr lang="zh-CN" altLang="en-US" smtClean="0"/>
              <a:t>8</a:t>
            </a:fld>
            <a:endParaRPr lang="zh-CN" altLang="en-US"/>
          </a:p>
        </p:txBody>
      </p:sp>
    </p:spTree>
    <p:extLst>
      <p:ext uri="{BB962C8B-B14F-4D97-AF65-F5344CB8AC3E}">
        <p14:creationId xmlns:p14="http://schemas.microsoft.com/office/powerpoint/2010/main" val="3126957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8DF8578-3FBF-480D-9719-3C0517F53839}" type="slidenum">
              <a:rPr lang="zh-CN" altLang="en-US" smtClean="0"/>
              <a:t>9</a:t>
            </a:fld>
            <a:endParaRPr lang="zh-CN" altLang="en-US"/>
          </a:p>
        </p:txBody>
      </p:sp>
    </p:spTree>
    <p:extLst>
      <p:ext uri="{BB962C8B-B14F-4D97-AF65-F5344CB8AC3E}">
        <p14:creationId xmlns:p14="http://schemas.microsoft.com/office/powerpoint/2010/main" val="4173136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8DF8578-3FBF-480D-9719-3C0517F53839}" type="slidenum">
              <a:rPr lang="zh-CN" altLang="en-US" smtClean="0"/>
              <a:t>10</a:t>
            </a:fld>
            <a:endParaRPr lang="zh-CN" altLang="en-US"/>
          </a:p>
        </p:txBody>
      </p:sp>
    </p:spTree>
    <p:extLst>
      <p:ext uri="{BB962C8B-B14F-4D97-AF65-F5344CB8AC3E}">
        <p14:creationId xmlns:p14="http://schemas.microsoft.com/office/powerpoint/2010/main" val="40678872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标题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zh-CN" altLang="en-US"/>
              <a:t>单击此处编辑母版标题样式</a:t>
            </a:r>
            <a:endParaRPr kumimoji="0" lang="en-US"/>
          </a:p>
        </p:txBody>
      </p:sp>
      <p:sp>
        <p:nvSpPr>
          <p:cNvPr id="17" name="副标题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CN" altLang="en-US"/>
              <a:t>单击此处编辑母版副标题样式</a:t>
            </a:r>
            <a:endParaRPr kumimoji="0" lang="en-US"/>
          </a:p>
        </p:txBody>
      </p:sp>
      <p:grpSp>
        <p:nvGrpSpPr>
          <p:cNvPr id="2" name="组合 1"/>
          <p:cNvGrpSpPr/>
          <p:nvPr/>
        </p:nvGrpSpPr>
        <p:grpSpPr>
          <a:xfrm>
            <a:off x="-3765" y="4953000"/>
            <a:ext cx="9147765" cy="1912088"/>
            <a:chOff x="-3765" y="4832896"/>
            <a:chExt cx="9147765" cy="2032192"/>
          </a:xfrm>
        </p:grpSpPr>
        <p:sp>
          <p:nvSpPr>
            <p:cNvPr id="7" name="任意多边形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任意多边形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任意多边形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直接连接符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期占位符 29"/>
          <p:cNvSpPr>
            <a:spLocks noGrp="1"/>
          </p:cNvSpPr>
          <p:nvPr>
            <p:ph type="dt" sz="half" idx="10"/>
          </p:nvPr>
        </p:nvSpPr>
        <p:spPr/>
        <p:txBody>
          <a:bodyPr/>
          <a:lstStyle>
            <a:lvl1pPr>
              <a:defRPr>
                <a:solidFill>
                  <a:srgbClr val="FFFFFF"/>
                </a:solidFill>
              </a:defRPr>
            </a:lvl1pPr>
            <a:extLst/>
          </a:lstStyle>
          <a:p>
            <a:fld id="{A507CCD6-0779-4FB2-9991-05E2792B6231}" type="datetimeFigureOut">
              <a:rPr lang="zh-CN" altLang="en-US" smtClean="0"/>
              <a:t>2025/11/23</a:t>
            </a:fld>
            <a:endParaRPr lang="zh-CN" altLang="en-US"/>
          </a:p>
        </p:txBody>
      </p:sp>
      <p:sp>
        <p:nvSpPr>
          <p:cNvPr id="19" name="页脚占位符 18"/>
          <p:cNvSpPr>
            <a:spLocks noGrp="1"/>
          </p:cNvSpPr>
          <p:nvPr>
            <p:ph type="ftr" sz="quarter" idx="11"/>
          </p:nvPr>
        </p:nvSpPr>
        <p:spPr/>
        <p:txBody>
          <a:bodyPr/>
          <a:lstStyle>
            <a:lvl1pPr>
              <a:defRPr>
                <a:solidFill>
                  <a:schemeClr val="accent1">
                    <a:tint val="20000"/>
                  </a:schemeClr>
                </a:solidFill>
              </a:defRPr>
            </a:lvl1pPr>
            <a:extLst/>
          </a:lstStyle>
          <a:p>
            <a:endParaRPr lang="zh-CN" altLang="en-US"/>
          </a:p>
        </p:txBody>
      </p:sp>
      <p:sp>
        <p:nvSpPr>
          <p:cNvPr id="27" name="灯片编号占位符 26"/>
          <p:cNvSpPr>
            <a:spLocks noGrp="1"/>
          </p:cNvSpPr>
          <p:nvPr>
            <p:ph type="sldNum" sz="quarter" idx="12"/>
          </p:nvPr>
        </p:nvSpPr>
        <p:spPr/>
        <p:txBody>
          <a:bodyPr/>
          <a:lstStyle>
            <a:lvl1pPr>
              <a:defRPr>
                <a:solidFill>
                  <a:srgbClr val="FFFFFF"/>
                </a:solidFill>
              </a:defRPr>
            </a:lvl1pPr>
            <a:extLst/>
          </a:lstStyle>
          <a:p>
            <a:fld id="{D25278BC-1F3F-4BC1-B76E-30381CE955D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1481329"/>
            <a:ext cx="8229600" cy="4386071"/>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A507CCD6-0779-4FB2-9991-05E2792B6231}"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5278BC-1F3F-4BC1-B76E-30381CE955D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4013" y="274640"/>
            <a:ext cx="1777470" cy="5592761"/>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274641"/>
            <a:ext cx="6324600" cy="5592760"/>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A507CCD6-0779-4FB2-9991-05E2792B6231}"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5278BC-1F3F-4BC1-B76E-30381CE955D9}"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1150939" y="214314"/>
            <a:ext cx="7793037" cy="1462087"/>
          </a:xfrm>
        </p:spPr>
        <p:txBody>
          <a:bodyPr/>
          <a:lstStyle/>
          <a:p>
            <a:r>
              <a:rPr lang="zh-CN" altLang="en-US"/>
              <a:t>单击此处编辑母版标题样式</a:t>
            </a:r>
          </a:p>
        </p:txBody>
      </p:sp>
      <p:sp>
        <p:nvSpPr>
          <p:cNvPr id="3" name="文本占位符 2"/>
          <p:cNvSpPr>
            <a:spLocks noGrp="1"/>
          </p:cNvSpPr>
          <p:nvPr>
            <p:ph type="body" sz="half" idx="1"/>
          </p:nvPr>
        </p:nvSpPr>
        <p:spPr>
          <a:xfrm>
            <a:off x="1182688" y="2017713"/>
            <a:ext cx="381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145088" y="2017713"/>
            <a:ext cx="381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9"/>
          <p:cNvSpPr>
            <a:spLocks noGrp="1"/>
          </p:cNvSpPr>
          <p:nvPr>
            <p:ph type="dt" sz="half" idx="10"/>
          </p:nvPr>
        </p:nvSpPr>
        <p:spPr/>
        <p:txBody>
          <a:bodyPr/>
          <a:lstStyle>
            <a:lvl1pPr>
              <a:defRPr/>
            </a:lvl1pPr>
          </a:lstStyle>
          <a:p>
            <a:pPr>
              <a:defRPr/>
            </a:pPr>
            <a:endParaRPr lang="en-US" altLang="zh-CN"/>
          </a:p>
        </p:txBody>
      </p:sp>
      <p:sp>
        <p:nvSpPr>
          <p:cNvPr id="6" name="页脚占位符 21"/>
          <p:cNvSpPr>
            <a:spLocks noGrp="1"/>
          </p:cNvSpPr>
          <p:nvPr>
            <p:ph type="ftr" sz="quarter" idx="11"/>
          </p:nvPr>
        </p:nvSpPr>
        <p:spPr/>
        <p:txBody>
          <a:bodyPr/>
          <a:lstStyle>
            <a:lvl1pPr>
              <a:defRPr/>
            </a:lvl1pPr>
          </a:lstStyle>
          <a:p>
            <a:pPr>
              <a:defRPr/>
            </a:pPr>
            <a:endParaRPr lang="en-US" altLang="zh-CN"/>
          </a:p>
        </p:txBody>
      </p:sp>
      <p:sp>
        <p:nvSpPr>
          <p:cNvPr id="7" name="灯片编号占位符 17"/>
          <p:cNvSpPr>
            <a:spLocks noGrp="1"/>
          </p:cNvSpPr>
          <p:nvPr>
            <p:ph type="sldNum" sz="quarter" idx="12"/>
          </p:nvPr>
        </p:nvSpPr>
        <p:spPr/>
        <p:txBody>
          <a:bodyPr/>
          <a:lstStyle>
            <a:lvl1pPr>
              <a:defRPr/>
            </a:lvl1pPr>
          </a:lstStyle>
          <a:p>
            <a:pPr>
              <a:defRPr/>
            </a:pPr>
            <a:fld id="{EA19DFFB-7646-48BF-819F-0F3434FBD922}" type="slidenum">
              <a:rPr lang="en-US" altLang="zh-CN" smtClean="0"/>
              <a:pPr>
                <a:defRPr/>
              </a:pPr>
              <a:t>‹#›</a:t>
            </a:fld>
            <a:endParaRPr lang="en-US" altLang="zh-CN"/>
          </a:p>
        </p:txBody>
      </p:sp>
    </p:spTree>
    <p:extLst>
      <p:ext uri="{BB962C8B-B14F-4D97-AF65-F5344CB8AC3E}">
        <p14:creationId xmlns:p14="http://schemas.microsoft.com/office/powerpoint/2010/main" val="1600464008"/>
      </p:ext>
    </p:extLst>
  </p:cSld>
  <p:clrMapOvr>
    <a:masterClrMapping/>
  </p:clrMapOvr>
  <p:transition>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A507CCD6-0779-4FB2-9991-05E2792B6231}"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5278BC-1F3F-4BC1-B76E-30381CE955D9}" type="slidenum">
              <a:rPr lang="zh-CN" altLang="en-US" smtClean="0"/>
              <a:t>‹#›</a:t>
            </a:fld>
            <a:endParaRPr lang="zh-CN" altLang="en-US"/>
          </a:p>
        </p:txBody>
      </p:sp>
      <p:sp>
        <p:nvSpPr>
          <p:cNvPr id="7" name="标题 6"/>
          <p:cNvSpPr>
            <a:spLocks noGrp="1"/>
          </p:cNvSpPr>
          <p:nvPr>
            <p:ph type="title"/>
          </p:nvPr>
        </p:nvSpPr>
        <p:spPr/>
        <p:txBody>
          <a:bodyPr rtlCol="0"/>
          <a:lstStyle/>
          <a:p>
            <a:r>
              <a:rPr kumimoji="0" lang="zh-CN" altLang="en-US"/>
              <a:t>单击此处编辑母版标题样式</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zh-CN" altLang="en-US"/>
              <a:t>单击此处编辑母版标题样式</a:t>
            </a:r>
            <a:endParaRPr kumimoji="0" lang="en-US"/>
          </a:p>
        </p:txBody>
      </p:sp>
      <p:sp>
        <p:nvSpPr>
          <p:cNvPr id="3" name="文本占位符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CN" altLang="en-US"/>
              <a:t>单击此处编辑母版文本样式</a:t>
            </a:r>
          </a:p>
        </p:txBody>
      </p:sp>
      <p:sp>
        <p:nvSpPr>
          <p:cNvPr id="4" name="日期占位符 3"/>
          <p:cNvSpPr>
            <a:spLocks noGrp="1"/>
          </p:cNvSpPr>
          <p:nvPr>
            <p:ph type="dt" sz="half" idx="10"/>
          </p:nvPr>
        </p:nvSpPr>
        <p:spPr/>
        <p:txBody>
          <a:bodyPr/>
          <a:lstStyle/>
          <a:p>
            <a:fld id="{A507CCD6-0779-4FB2-9991-05E2792B6231}"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5278BC-1F3F-4BC1-B76E-30381CE955D9}" type="slidenum">
              <a:rPr lang="zh-CN" altLang="en-US" smtClean="0"/>
              <a:t>‹#›</a:t>
            </a:fld>
            <a:endParaRPr lang="zh-CN" altLang="en-US"/>
          </a:p>
        </p:txBody>
      </p:sp>
      <p:sp>
        <p:nvSpPr>
          <p:cNvPr id="7" name="燕尾形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燕尾形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Ref idx="1002">
        <a:schemeClr val="bg1"/>
      </p:bgRef>
    </p:bg>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内容占位符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A507CCD6-0779-4FB2-9991-05E2792B6231}" type="datetimeFigureOut">
              <a:rPr lang="zh-CN" altLang="en-US" smtClean="0"/>
              <a:t>2025/11/23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5278BC-1F3F-4BC1-B76E-30381CE955D9}" type="slidenum">
              <a:rPr lang="zh-CN" altLang="en-US" smtClean="0"/>
              <a:t>‹#›</a:t>
            </a:fld>
            <a:endParaRPr lang="zh-CN" altLang="en-US"/>
          </a:p>
        </p:txBody>
      </p:sp>
      <p:sp>
        <p:nvSpPr>
          <p:cNvPr id="8" name="标题 7"/>
          <p:cNvSpPr>
            <a:spLocks noGrp="1"/>
          </p:cNvSpPr>
          <p:nvPr>
            <p:ph type="title"/>
          </p:nvPr>
        </p:nvSpPr>
        <p:spPr/>
        <p:txBody>
          <a:bodyPr rtlCol="0"/>
          <a:lstStyle/>
          <a:p>
            <a:r>
              <a:rPr kumimoji="0" lang="zh-CN" altLang="en-US"/>
              <a:t>单击此处编辑母版标题样式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8229600" cy="1143000"/>
          </a:xfrm>
        </p:spPr>
        <p:txBody>
          <a:bodyPr anchor="ctr"/>
          <a:lstStyle>
            <a:lvl1pPr>
              <a:defRPr/>
            </a:lvl1pPr>
            <a:extLst/>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a:t>单击此处编辑母版文本样式</a:t>
            </a:r>
          </a:p>
        </p:txBody>
      </p:sp>
      <p:sp>
        <p:nvSpPr>
          <p:cNvPr id="4" name="文本占位符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a:t>单击此处编辑母版文本样式</a:t>
            </a:r>
          </a:p>
        </p:txBody>
      </p:sp>
      <p:sp>
        <p:nvSpPr>
          <p:cNvPr id="5" name="内容占位符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6" name="内容占位符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7" name="日期占位符 6"/>
          <p:cNvSpPr>
            <a:spLocks noGrp="1"/>
          </p:cNvSpPr>
          <p:nvPr>
            <p:ph type="dt" sz="half" idx="10"/>
          </p:nvPr>
        </p:nvSpPr>
        <p:spPr/>
        <p:txBody>
          <a:bodyPr/>
          <a:lstStyle/>
          <a:p>
            <a:fld id="{A507CCD6-0779-4FB2-9991-05E2792B6231}" type="datetimeFigureOut">
              <a:rPr lang="zh-CN" altLang="en-US" smtClean="0"/>
              <a:t>2025/11/23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25278BC-1F3F-4BC1-B76E-30381CE955D9}" type="slidenum">
              <a:rPr lang="zh-CN" altLang="en-US" smtClean="0"/>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Ref idx="1002">
        <a:schemeClr val="bg1"/>
      </p:bgRef>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507CCD6-0779-4FB2-9991-05E2792B6231}" type="datetimeFigureOut">
              <a:rPr lang="zh-CN" altLang="en-US" smtClean="0"/>
              <a:t>2025/11/23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25278BC-1F3F-4BC1-B76E-30381CE955D9}" type="slidenum">
              <a:rPr lang="zh-CN" altLang="en-US" smtClean="0"/>
              <a:t>‹#›</a:t>
            </a:fld>
            <a:endParaRPr lang="zh-CN" altLang="en-US"/>
          </a:p>
        </p:txBody>
      </p:sp>
      <p:sp>
        <p:nvSpPr>
          <p:cNvPr id="6" name="标题 5"/>
          <p:cNvSpPr>
            <a:spLocks noGrp="1"/>
          </p:cNvSpPr>
          <p:nvPr>
            <p:ph type="title"/>
          </p:nvPr>
        </p:nvSpPr>
        <p:spPr/>
        <p:txBody>
          <a:bodyPr rtlCol="0"/>
          <a:lstStyle/>
          <a:p>
            <a:r>
              <a:rPr kumimoji="0" lang="zh-CN" altLang="en-US"/>
              <a:t>单击此处编辑母版标题样式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507CCD6-0779-4FB2-9991-05E2792B6231}" type="datetimeFigureOut">
              <a:rPr lang="zh-CN" altLang="en-US" smtClean="0"/>
              <a:t>2025/11/23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25278BC-1F3F-4BC1-B76E-30381CE955D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zh-CN" altLang="en-US"/>
              <a:t>单击此处编辑母版标题样式</a:t>
            </a:r>
            <a:endParaRPr kumimoji="0" lang="en-US"/>
          </a:p>
        </p:txBody>
      </p:sp>
      <p:sp>
        <p:nvSpPr>
          <p:cNvPr id="3" name="文本占位符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zh-CN" altLang="en-US"/>
              <a:t>单击此处编辑母版文本样式</a:t>
            </a:r>
          </a:p>
        </p:txBody>
      </p:sp>
      <p:sp>
        <p:nvSpPr>
          <p:cNvPr id="4" name="内容占位符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a:xfrm>
            <a:off x="6727032" y="6407944"/>
            <a:ext cx="1920240" cy="365760"/>
          </a:xfrm>
        </p:spPr>
        <p:txBody>
          <a:bodyPr/>
          <a:lstStyle/>
          <a:p>
            <a:fld id="{A507CCD6-0779-4FB2-9991-05E2792B6231}" type="datetimeFigureOut">
              <a:rPr lang="zh-CN" altLang="en-US" smtClean="0"/>
              <a:t>2025/11/23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5278BC-1F3F-4BC1-B76E-30381CE955D9}" type="slidenum">
              <a:rPr lang="zh-CN" altLang="en-US" smtClean="0"/>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Ref idx="1002">
        <a:schemeClr val="bg1"/>
      </p:bgRef>
    </p:bg>
    <p:spTree>
      <p:nvGrpSpPr>
        <p:cNvPr id="1" name=""/>
        <p:cNvGrpSpPr/>
        <p:nvPr/>
      </p:nvGrpSpPr>
      <p:grpSpPr>
        <a:xfrm>
          <a:off x="0" y="0"/>
          <a:ext cx="0" cy="0"/>
          <a:chOff x="0" y="0"/>
          <a:chExt cx="0" cy="0"/>
        </a:xfrm>
      </p:grpSpPr>
      <p:sp>
        <p:nvSpPr>
          <p:cNvPr id="4" name="文本占位符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zh-CN" altLang="en-US"/>
              <a:t>单击此处编辑母版文本样式</a:t>
            </a:r>
          </a:p>
        </p:txBody>
      </p:sp>
      <p:sp>
        <p:nvSpPr>
          <p:cNvPr id="3" name="图片占位符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zh-CN" altLang="en-US"/>
              <a:t>单击图标添加图片</a:t>
            </a:r>
            <a:endParaRPr kumimoji="0" lang="en-US" dirty="0"/>
          </a:p>
        </p:txBody>
      </p:sp>
      <p:sp>
        <p:nvSpPr>
          <p:cNvPr id="5" name="日期占位符 4"/>
          <p:cNvSpPr>
            <a:spLocks noGrp="1"/>
          </p:cNvSpPr>
          <p:nvPr>
            <p:ph type="dt" sz="half" idx="10"/>
          </p:nvPr>
        </p:nvSpPr>
        <p:spPr/>
        <p:txBody>
          <a:bodyPr/>
          <a:lstStyle>
            <a:lvl1pPr>
              <a:defRPr>
                <a:solidFill>
                  <a:schemeClr val="tx1"/>
                </a:solidFill>
              </a:defRPr>
            </a:lvl1pPr>
            <a:extLst/>
          </a:lstStyle>
          <a:p>
            <a:fld id="{A507CCD6-0779-4FB2-9991-05E2792B6231}" type="datetimeFigureOut">
              <a:rPr lang="zh-CN" altLang="en-US" smtClean="0"/>
              <a:t>2025/11/23</a:t>
            </a:fld>
            <a:endParaRPr lang="zh-CN" altLang="en-US"/>
          </a:p>
        </p:txBody>
      </p:sp>
      <p:sp>
        <p:nvSpPr>
          <p:cNvPr id="6" name="页脚占位符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zh-CN" altLang="en-US"/>
          </a:p>
        </p:txBody>
      </p:sp>
      <p:sp>
        <p:nvSpPr>
          <p:cNvPr id="7" name="灯片编号占位符 6"/>
          <p:cNvSpPr>
            <a:spLocks noGrp="1"/>
          </p:cNvSpPr>
          <p:nvPr>
            <p:ph type="sldNum" sz="quarter" idx="12"/>
          </p:nvPr>
        </p:nvSpPr>
        <p:spPr/>
        <p:txBody>
          <a:bodyPr/>
          <a:lstStyle>
            <a:lvl1pPr>
              <a:defRPr>
                <a:solidFill>
                  <a:schemeClr val="tx1"/>
                </a:solidFill>
              </a:defRPr>
            </a:lvl1pPr>
            <a:extLst/>
          </a:lstStyle>
          <a:p>
            <a:fld id="{D25278BC-1F3F-4BC1-B76E-30381CE955D9}" type="slidenum">
              <a:rPr lang="zh-CN" altLang="en-US" smtClean="0"/>
              <a:t>‹#›</a:t>
            </a:fld>
            <a:endParaRPr lang="zh-CN" altLang="en-US"/>
          </a:p>
        </p:txBody>
      </p:sp>
      <p:sp>
        <p:nvSpPr>
          <p:cNvPr id="2" name="标题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zh-CN" altLang="en-US"/>
              <a:t>单击此处编辑母版标题样式</a:t>
            </a:r>
            <a:endParaRPr kumimoji="0" lang="en-US"/>
          </a:p>
        </p:txBody>
      </p:sp>
      <p:sp>
        <p:nvSpPr>
          <p:cNvPr id="8" name="任意多边形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任意多边形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直角三角形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直接连接符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燕尾形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燕尾形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任意多边形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任意多边形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直角三角形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直接连接符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标题占位符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zh-CN" altLang="en-US"/>
              <a:t>单击此处编辑母版标题样式</a:t>
            </a:r>
            <a:endParaRPr kumimoji="0" lang="en-US"/>
          </a:p>
        </p:txBody>
      </p:sp>
      <p:sp>
        <p:nvSpPr>
          <p:cNvPr id="30" name="文本占位符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10" name="日期占位符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A507CCD6-0779-4FB2-9991-05E2792B6231}" type="datetimeFigureOut">
              <a:rPr lang="zh-CN" altLang="en-US" smtClean="0"/>
              <a:t>2025/11/23</a:t>
            </a:fld>
            <a:endParaRPr lang="zh-CN" altLang="en-US"/>
          </a:p>
        </p:txBody>
      </p:sp>
      <p:sp>
        <p:nvSpPr>
          <p:cNvPr id="22" name="页脚占位符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zh-CN" altLang="en-US"/>
          </a:p>
        </p:txBody>
      </p:sp>
      <p:sp>
        <p:nvSpPr>
          <p:cNvPr id="18" name="灯片编号占位符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D25278BC-1F3F-4BC1-B76E-30381CE955D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wmf"/><Relationship Id="rId5" Type="http://schemas.openxmlformats.org/officeDocument/2006/relationships/oleObject" Target="../embeddings/oleObject2.bin"/><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oleObject" Target="../embeddings/oleObject3.bin"/><Relationship Id="rId7"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20.jpe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187624" y="1628800"/>
            <a:ext cx="7632848" cy="3240360"/>
          </a:xfrm>
        </p:spPr>
        <p:txBody>
          <a:bodyPr>
            <a:noAutofit/>
          </a:bodyPr>
          <a:lstStyle/>
          <a:p>
            <a:pPr>
              <a:lnSpc>
                <a:spcPct val="120000"/>
              </a:lnSpc>
              <a:spcBef>
                <a:spcPts val="1200"/>
              </a:spcBef>
            </a:pPr>
            <a:r>
              <a:rPr lang="zh-CN" altLang="en-US" sz="3600" b="1" kern="100" dirty="0">
                <a:solidFill>
                  <a:schemeClr val="tx1"/>
                </a:solidFill>
                <a:effectLst/>
                <a:latin typeface="黑体" panose="02010609060101010101" pitchFamily="49" charset="-122"/>
                <a:ea typeface="黑体" panose="02010609060101010101" pitchFamily="49" charset="-122"/>
              </a:rPr>
              <a:t>实验</a:t>
            </a:r>
            <a:r>
              <a:rPr lang="en-US" altLang="zh-CN" sz="3600" b="1" kern="100" dirty="0">
                <a:solidFill>
                  <a:schemeClr val="tx1"/>
                </a:solidFill>
                <a:effectLst/>
                <a:latin typeface="黑体" panose="02010609060101010101" pitchFamily="49" charset="-122"/>
                <a:ea typeface="黑体" panose="02010609060101010101" pitchFamily="49" charset="-122"/>
              </a:rPr>
              <a:t>11 </a:t>
            </a:r>
            <a:r>
              <a:rPr lang="zh-CN" altLang="en-US" sz="3600" dirty="0">
                <a:solidFill>
                  <a:schemeClr val="tx1"/>
                </a:solidFill>
                <a:effectLst/>
                <a:latin typeface="黑体" panose="02010609060101010101" pitchFamily="49" charset="-122"/>
              </a:rPr>
              <a:t>人体体表心电图的描记</a:t>
            </a:r>
            <a:br>
              <a:rPr lang="en-US" altLang="zh-CN" sz="3600" dirty="0">
                <a:solidFill>
                  <a:schemeClr val="tx1"/>
                </a:solidFill>
                <a:effectLst/>
                <a:latin typeface="黑体" panose="02010609060101010101" pitchFamily="49" charset="-122"/>
              </a:rPr>
            </a:br>
            <a:r>
              <a:rPr lang="zh-CN" altLang="en-US" sz="3600" b="1" kern="100" dirty="0">
                <a:solidFill>
                  <a:schemeClr val="tx1"/>
                </a:solidFill>
                <a:effectLst/>
                <a:latin typeface="黑体" panose="02010609060101010101" pitchFamily="49" charset="-122"/>
                <a:ea typeface="黑体" panose="02010609060101010101" pitchFamily="49" charset="-122"/>
              </a:rPr>
              <a:t>实验</a:t>
            </a:r>
            <a:r>
              <a:rPr lang="en-US" altLang="zh-CN" sz="3600" b="1" kern="100" dirty="0">
                <a:solidFill>
                  <a:schemeClr val="tx1"/>
                </a:solidFill>
                <a:effectLst/>
                <a:latin typeface="黑体" panose="02010609060101010101" pitchFamily="49" charset="-122"/>
                <a:ea typeface="黑体" panose="02010609060101010101" pitchFamily="49" charset="-122"/>
              </a:rPr>
              <a:t>12 </a:t>
            </a:r>
            <a:r>
              <a:rPr lang="zh-CN" altLang="zh-CN" sz="3600" kern="100" dirty="0">
                <a:solidFill>
                  <a:schemeClr val="tx1"/>
                </a:solidFill>
                <a:effectLst/>
                <a:latin typeface="黑体" panose="02010609060101010101" pitchFamily="49" charset="-122"/>
              </a:rPr>
              <a:t>人体甲</a:t>
            </a:r>
            <a:r>
              <a:rPr lang="zh-CN" altLang="en-US" sz="3600" kern="100" dirty="0">
                <a:solidFill>
                  <a:schemeClr val="tx1"/>
                </a:solidFill>
                <a:effectLst/>
                <a:latin typeface="黑体" panose="02010609060101010101" pitchFamily="49" charset="-122"/>
              </a:rPr>
              <a:t>襞</a:t>
            </a:r>
            <a:r>
              <a:rPr lang="zh-CN" altLang="zh-CN" sz="3600" kern="100" dirty="0">
                <a:solidFill>
                  <a:schemeClr val="tx1"/>
                </a:solidFill>
                <a:effectLst/>
                <a:latin typeface="黑体" panose="02010609060101010101" pitchFamily="49" charset="-122"/>
              </a:rPr>
              <a:t>微循环</a:t>
            </a:r>
            <a:r>
              <a:rPr lang="zh-CN" altLang="en-US" sz="3600" kern="100" dirty="0">
                <a:solidFill>
                  <a:schemeClr val="tx1"/>
                </a:solidFill>
                <a:effectLst/>
                <a:latin typeface="黑体" panose="02010609060101010101" pitchFamily="49" charset="-122"/>
              </a:rPr>
              <a:t>观察</a:t>
            </a:r>
            <a:br>
              <a:rPr lang="en-US" altLang="zh-CN" sz="3600" kern="100" dirty="0">
                <a:solidFill>
                  <a:schemeClr val="tx1"/>
                </a:solidFill>
                <a:effectLst/>
                <a:latin typeface="黑体" panose="02010609060101010101" pitchFamily="49" charset="-122"/>
              </a:rPr>
            </a:br>
            <a:r>
              <a:rPr lang="zh-CN" altLang="en-US" sz="3600" kern="100" dirty="0">
                <a:solidFill>
                  <a:schemeClr val="tx1"/>
                </a:solidFill>
                <a:effectLst/>
                <a:latin typeface="黑体" panose="02010609060101010101" pitchFamily="49" charset="-122"/>
              </a:rPr>
              <a:t>实验</a:t>
            </a:r>
            <a:r>
              <a:rPr lang="en-US" altLang="zh-CN" sz="3600" kern="100" dirty="0">
                <a:solidFill>
                  <a:schemeClr val="tx1"/>
                </a:solidFill>
                <a:effectLst/>
                <a:latin typeface="黑体" panose="02010609060101010101" pitchFamily="49" charset="-122"/>
                <a:ea typeface="黑体" panose="02010609060101010101" pitchFamily="49" charset="-122"/>
              </a:rPr>
              <a:t>13 </a:t>
            </a:r>
            <a:r>
              <a:rPr lang="zh-CN" altLang="en-US" sz="3600" kern="100" dirty="0">
                <a:solidFill>
                  <a:schemeClr val="tx1"/>
                </a:solidFill>
                <a:effectLst/>
                <a:latin typeface="黑体" panose="02010609060101010101" pitchFamily="49" charset="-122"/>
              </a:rPr>
              <a:t>人</a:t>
            </a:r>
            <a:r>
              <a:rPr lang="zh-CN" altLang="zh-CN" sz="3600" kern="100" dirty="0">
                <a:solidFill>
                  <a:schemeClr val="tx1"/>
                </a:solidFill>
                <a:effectLst/>
                <a:latin typeface="黑体" panose="02010609060101010101" pitchFamily="49" charset="-122"/>
              </a:rPr>
              <a:t>体动脉血压测定</a:t>
            </a:r>
            <a:br>
              <a:rPr lang="en-US" altLang="zh-CN" sz="3600" kern="100" dirty="0">
                <a:solidFill>
                  <a:schemeClr val="tx1"/>
                </a:solidFill>
                <a:effectLst/>
                <a:latin typeface="黑体" panose="02010609060101010101" pitchFamily="49" charset="-122"/>
              </a:rPr>
            </a:br>
            <a:endParaRPr lang="zh-CN" altLang="en-US" sz="3600" b="1" dirty="0">
              <a:solidFill>
                <a:schemeClr val="tx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220306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2"/>
          </p:nvPr>
        </p:nvSpPr>
        <p:spPr>
          <a:xfrm>
            <a:off x="1348717" y="332656"/>
            <a:ext cx="6165037" cy="1799954"/>
          </a:xfrm>
        </p:spPr>
        <p:txBody>
          <a:bodyPr>
            <a:noAutofit/>
          </a:bodyPr>
          <a:lstStyle/>
          <a:p>
            <a:pPr lvl="1"/>
            <a:r>
              <a:rPr lang="zh-CN" altLang="en-US" sz="2400" b="1" dirty="0">
                <a:solidFill>
                  <a:srgbClr val="0000CC"/>
                </a:solidFill>
                <a:latin typeface="+mn-ea"/>
                <a:cs typeface="Verdana" panose="020B0604030504040204" pitchFamily="34" charset="0"/>
              </a:rPr>
              <a:t>心率、心律</a:t>
            </a:r>
          </a:p>
          <a:p>
            <a:pPr lvl="1"/>
            <a:r>
              <a:rPr lang="zh-CN" altLang="en-US" sz="2400" b="1" dirty="0">
                <a:solidFill>
                  <a:srgbClr val="0000CC"/>
                </a:solidFill>
                <a:latin typeface="+mn-ea"/>
                <a:cs typeface="Verdana" panose="020B0604030504040204" pitchFamily="34" charset="0"/>
              </a:rPr>
              <a:t>波形：</a:t>
            </a:r>
            <a:r>
              <a:rPr lang="en-US" altLang="zh-CN" sz="2400" b="1" dirty="0">
                <a:solidFill>
                  <a:srgbClr val="7030A0"/>
                </a:solidFill>
                <a:latin typeface="+mn-ea"/>
                <a:cs typeface="Verdana" panose="020B0604030504040204" pitchFamily="34" charset="0"/>
              </a:rPr>
              <a:t>P</a:t>
            </a:r>
            <a:r>
              <a:rPr lang="zh-CN" altLang="en-US" sz="2400" b="1" dirty="0">
                <a:solidFill>
                  <a:srgbClr val="7030A0"/>
                </a:solidFill>
                <a:latin typeface="+mn-ea"/>
                <a:cs typeface="Verdana" panose="020B0604030504040204" pitchFamily="34" charset="0"/>
              </a:rPr>
              <a:t>波、</a:t>
            </a:r>
            <a:r>
              <a:rPr lang="en-US" altLang="zh-CN" sz="2400" b="1" dirty="0">
                <a:solidFill>
                  <a:srgbClr val="7030A0"/>
                </a:solidFill>
                <a:latin typeface="+mn-ea"/>
                <a:cs typeface="Verdana" panose="020B0604030504040204" pitchFamily="34" charset="0"/>
              </a:rPr>
              <a:t>QRS</a:t>
            </a:r>
            <a:r>
              <a:rPr lang="zh-CN" altLang="en-US" sz="2400" b="1" dirty="0">
                <a:solidFill>
                  <a:srgbClr val="7030A0"/>
                </a:solidFill>
                <a:latin typeface="+mn-ea"/>
                <a:cs typeface="Verdana" panose="020B0604030504040204" pitchFamily="34" charset="0"/>
              </a:rPr>
              <a:t>波、</a:t>
            </a:r>
            <a:r>
              <a:rPr lang="en-US" altLang="zh-CN" sz="2400" b="1" dirty="0">
                <a:solidFill>
                  <a:srgbClr val="7030A0"/>
                </a:solidFill>
                <a:latin typeface="+mn-ea"/>
                <a:cs typeface="Verdana" panose="020B0604030504040204" pitchFamily="34" charset="0"/>
              </a:rPr>
              <a:t>T</a:t>
            </a:r>
            <a:r>
              <a:rPr lang="zh-CN" altLang="en-US" sz="2400" b="1" dirty="0">
                <a:solidFill>
                  <a:srgbClr val="7030A0"/>
                </a:solidFill>
                <a:latin typeface="+mn-ea"/>
                <a:cs typeface="Verdana" panose="020B0604030504040204" pitchFamily="34" charset="0"/>
              </a:rPr>
              <a:t>波、</a:t>
            </a:r>
            <a:r>
              <a:rPr lang="en-US" altLang="zh-CN" sz="2400" b="1" dirty="0">
                <a:solidFill>
                  <a:srgbClr val="7030A0"/>
                </a:solidFill>
                <a:latin typeface="+mn-ea"/>
                <a:cs typeface="Verdana" panose="020B0604030504040204" pitchFamily="34" charset="0"/>
              </a:rPr>
              <a:t>U</a:t>
            </a:r>
            <a:r>
              <a:rPr lang="zh-CN" altLang="en-US" sz="2400" b="1" dirty="0">
                <a:solidFill>
                  <a:srgbClr val="7030A0"/>
                </a:solidFill>
                <a:latin typeface="+mn-ea"/>
                <a:cs typeface="Verdana" panose="020B0604030504040204" pitchFamily="34" charset="0"/>
              </a:rPr>
              <a:t>波</a:t>
            </a:r>
            <a:endParaRPr lang="en-US" altLang="zh-CN" sz="2400" b="1" dirty="0">
              <a:solidFill>
                <a:srgbClr val="0000CC"/>
              </a:solidFill>
              <a:latin typeface="+mn-ea"/>
              <a:cs typeface="Verdana" panose="020B0604030504040204" pitchFamily="34" charset="0"/>
            </a:endParaRPr>
          </a:p>
          <a:p>
            <a:pPr lvl="1"/>
            <a:r>
              <a:rPr lang="zh-CN" altLang="en-US" sz="2400" b="1" dirty="0">
                <a:solidFill>
                  <a:srgbClr val="0000CC"/>
                </a:solidFill>
                <a:latin typeface="+mn-ea"/>
                <a:cs typeface="Verdana" panose="020B0604030504040204" pitchFamily="34" charset="0"/>
              </a:rPr>
              <a:t>段：</a:t>
            </a:r>
            <a:r>
              <a:rPr lang="en-US" altLang="zh-CN" sz="2400" b="1" dirty="0">
                <a:solidFill>
                  <a:srgbClr val="7030A0"/>
                </a:solidFill>
                <a:latin typeface="+mn-ea"/>
              </a:rPr>
              <a:t>P-R</a:t>
            </a:r>
            <a:r>
              <a:rPr lang="zh-CN" altLang="en-US" sz="2400" b="1" dirty="0">
                <a:solidFill>
                  <a:srgbClr val="7030A0"/>
                </a:solidFill>
                <a:latin typeface="+mn-ea"/>
              </a:rPr>
              <a:t>段、</a:t>
            </a:r>
            <a:r>
              <a:rPr lang="en-US" altLang="zh-CN" sz="2400" b="1" dirty="0">
                <a:solidFill>
                  <a:srgbClr val="7030A0"/>
                </a:solidFill>
                <a:latin typeface="+mn-ea"/>
              </a:rPr>
              <a:t>S-T</a:t>
            </a:r>
            <a:r>
              <a:rPr lang="zh-CN" altLang="en-US" sz="2400" b="1" dirty="0">
                <a:solidFill>
                  <a:srgbClr val="7030A0"/>
                </a:solidFill>
                <a:latin typeface="+mn-ea"/>
              </a:rPr>
              <a:t>段</a:t>
            </a:r>
            <a:endParaRPr lang="en-US" altLang="zh-CN" sz="2400" b="1" dirty="0">
              <a:solidFill>
                <a:srgbClr val="7030A0"/>
              </a:solidFill>
              <a:latin typeface="+mn-ea"/>
            </a:endParaRPr>
          </a:p>
          <a:p>
            <a:pPr lvl="1"/>
            <a:r>
              <a:rPr lang="zh-CN" altLang="en-US" sz="2400" b="1" dirty="0">
                <a:solidFill>
                  <a:srgbClr val="0000CC"/>
                </a:solidFill>
                <a:latin typeface="+mn-ea"/>
                <a:cs typeface="Verdana" panose="020B0604030504040204" pitchFamily="34" charset="0"/>
              </a:rPr>
              <a:t>间期：</a:t>
            </a:r>
            <a:r>
              <a:rPr lang="en-US" altLang="zh-CN" sz="2400" b="1" dirty="0">
                <a:solidFill>
                  <a:srgbClr val="7030A0"/>
                </a:solidFill>
                <a:latin typeface="+mn-ea"/>
                <a:cs typeface="Verdana" panose="020B0604030504040204" pitchFamily="34" charset="0"/>
              </a:rPr>
              <a:t>P-R</a:t>
            </a:r>
            <a:r>
              <a:rPr lang="zh-CN" altLang="en-US" sz="2400" b="1" dirty="0">
                <a:solidFill>
                  <a:srgbClr val="7030A0"/>
                </a:solidFill>
                <a:latin typeface="+mn-ea"/>
                <a:cs typeface="Verdana" panose="020B0604030504040204" pitchFamily="34" charset="0"/>
              </a:rPr>
              <a:t>间期、</a:t>
            </a:r>
            <a:r>
              <a:rPr lang="en-US" altLang="zh-CN" sz="2400" b="1" dirty="0">
                <a:solidFill>
                  <a:srgbClr val="7030A0"/>
                </a:solidFill>
                <a:latin typeface="+mn-ea"/>
                <a:cs typeface="Verdana" panose="020B0604030504040204" pitchFamily="34" charset="0"/>
              </a:rPr>
              <a:t>Q-T</a:t>
            </a:r>
            <a:r>
              <a:rPr lang="zh-CN" altLang="en-US" sz="2400" b="1" dirty="0">
                <a:solidFill>
                  <a:srgbClr val="7030A0"/>
                </a:solidFill>
                <a:latin typeface="+mn-ea"/>
                <a:cs typeface="Verdana" panose="020B0604030504040204" pitchFamily="34" charset="0"/>
              </a:rPr>
              <a:t>间期</a:t>
            </a:r>
            <a:endParaRPr lang="en-US" altLang="zh-CN" sz="2400" b="1" dirty="0">
              <a:solidFill>
                <a:srgbClr val="7030A0"/>
              </a:solidFill>
              <a:latin typeface="+mn-ea"/>
              <a:cs typeface="Verdana" panose="020B0604030504040204" pitchFamily="34" charset="0"/>
            </a:endParaRPr>
          </a:p>
          <a:p>
            <a:pPr lvl="2"/>
            <a:endParaRPr lang="zh-CN" altLang="en-US" sz="2400" b="1" dirty="0">
              <a:solidFill>
                <a:srgbClr val="7030A0"/>
              </a:solidFill>
              <a:latin typeface="+mn-ea"/>
              <a:cs typeface="Verdana" panose="020B0604030504040204" pitchFamily="34" charset="0"/>
            </a:endParaRPr>
          </a:p>
          <a:p>
            <a:endParaRPr lang="zh-CN" altLang="en-US" dirty="0">
              <a:latin typeface="+mn-ea"/>
              <a:cs typeface="Verdana" panose="020B0604030504040204" pitchFamily="34" charset="0"/>
            </a:endParaRPr>
          </a:p>
        </p:txBody>
      </p:sp>
      <p:pic>
        <p:nvPicPr>
          <p:cNvPr id="4" name="内容占位符 3" descr="view.jpg"/>
          <p:cNvPicPr>
            <a:picLocks noChangeAspect="1"/>
          </p:cNvPicPr>
          <p:nvPr/>
        </p:nvPicPr>
        <p:blipFill rotWithShape="1">
          <a:blip r:embed="rId3">
            <a:extLst>
              <a:ext uri="{28A0092B-C50C-407E-A947-70E740481C1C}">
                <a14:useLocalDpi xmlns:a14="http://schemas.microsoft.com/office/drawing/2010/main" val="0"/>
              </a:ext>
            </a:extLst>
          </a:blip>
          <a:srcRect l="10603" t="29053" r="10737" b="11026"/>
          <a:stretch/>
        </p:blipFill>
        <p:spPr>
          <a:xfrm>
            <a:off x="588887" y="2058133"/>
            <a:ext cx="7684695" cy="4109641"/>
          </a:xfrm>
          <a:prstGeom prst="rect">
            <a:avLst/>
          </a:prstGeom>
        </p:spPr>
      </p:pic>
      <p:sp>
        <p:nvSpPr>
          <p:cNvPr id="5" name="TextBox 4"/>
          <p:cNvSpPr txBox="1"/>
          <p:nvPr/>
        </p:nvSpPr>
        <p:spPr>
          <a:xfrm>
            <a:off x="3757812" y="6237312"/>
            <a:ext cx="1475084" cy="400110"/>
          </a:xfrm>
          <a:prstGeom prst="rect">
            <a:avLst/>
          </a:prstGeom>
          <a:noFill/>
        </p:spPr>
        <p:txBody>
          <a:bodyPr wrap="none" rtlCol="0">
            <a:spAutoFit/>
          </a:bodyPr>
          <a:lstStyle/>
          <a:p>
            <a:r>
              <a:rPr lang="zh-CN" altLang="en-US" sz="2000" b="1" dirty="0"/>
              <a:t>正常心电图</a:t>
            </a:r>
          </a:p>
        </p:txBody>
      </p:sp>
    </p:spTree>
    <p:extLst>
      <p:ext uri="{BB962C8B-B14F-4D97-AF65-F5344CB8AC3E}">
        <p14:creationId xmlns:p14="http://schemas.microsoft.com/office/powerpoint/2010/main" val="3536939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18622" y="836712"/>
            <a:ext cx="4824536" cy="4824536"/>
          </a:xfrm>
          <a:solidFill>
            <a:srgbClr val="FFFFFF"/>
          </a:solidFill>
        </p:spPr>
        <p:txBody>
          <a:bodyPr>
            <a:normAutofit/>
          </a:bodyPr>
          <a:lstStyle/>
          <a:p>
            <a:pPr algn="just">
              <a:spcBef>
                <a:spcPts val="600"/>
              </a:spcBef>
            </a:pPr>
            <a:r>
              <a:rPr lang="zh-CN" altLang="zh-CN" sz="2400" b="1" dirty="0">
                <a:solidFill>
                  <a:srgbClr val="0033CC"/>
                </a:solidFill>
              </a:rPr>
              <a:t>甲襞</a:t>
            </a:r>
            <a:r>
              <a:rPr lang="zh-CN" altLang="zh-CN" sz="2400" b="1" dirty="0"/>
              <a:t>是环绕甲体周围的</a:t>
            </a:r>
            <a:r>
              <a:rPr lang="zh-CN" altLang="en-US" sz="2400" b="1" dirty="0"/>
              <a:t>皮</a:t>
            </a:r>
            <a:r>
              <a:rPr lang="zh-CN" altLang="zh-CN" sz="2400" b="1" dirty="0"/>
              <a:t>肤皱襞</a:t>
            </a:r>
            <a:r>
              <a:rPr lang="en-US" altLang="zh-CN" sz="2400" b="1" dirty="0"/>
              <a:t>,</a:t>
            </a:r>
            <a:r>
              <a:rPr lang="zh-CN" altLang="zh-CN" sz="2400" b="1" dirty="0"/>
              <a:t>支持甲体并供应血液与营养</a:t>
            </a:r>
            <a:r>
              <a:rPr lang="zh-CN" altLang="en-US" sz="2400" b="1" dirty="0"/>
              <a:t>。</a:t>
            </a:r>
            <a:endParaRPr lang="en-US" altLang="zh-CN" sz="2400" b="1" dirty="0"/>
          </a:p>
          <a:p>
            <a:pPr algn="just">
              <a:spcBef>
                <a:spcPts val="600"/>
              </a:spcBef>
            </a:pPr>
            <a:r>
              <a:rPr lang="zh-CN" altLang="zh-CN" sz="2400" b="1" dirty="0"/>
              <a:t>甲襞表面为鳞状上皮覆盖，其中有皮肤真皮突起形成的乳头，每一乳头区一般有一支毛细血管，此毛细血管呈袢状，因此称其为</a:t>
            </a:r>
            <a:r>
              <a:rPr lang="zh-CN" altLang="zh-CN" sz="2400" b="1" dirty="0">
                <a:solidFill>
                  <a:srgbClr val="130BAD"/>
                </a:solidFill>
              </a:rPr>
              <a:t>毛细血管袢</a:t>
            </a:r>
            <a:r>
              <a:rPr lang="zh-CN" altLang="zh-CN" sz="2400" b="1" dirty="0"/>
              <a:t>。</a:t>
            </a:r>
            <a:endParaRPr lang="en-US" altLang="zh-CN" sz="2400" b="1" dirty="0"/>
          </a:p>
          <a:p>
            <a:pPr algn="just">
              <a:spcBef>
                <a:spcPts val="600"/>
              </a:spcBef>
            </a:pPr>
            <a:r>
              <a:rPr lang="zh-CN" altLang="zh-CN" sz="2400" b="1" dirty="0"/>
              <a:t>甲襞孙络密集，呈微细网络</a:t>
            </a:r>
            <a:r>
              <a:rPr lang="zh-CN" altLang="en-US" sz="2400" b="1" dirty="0"/>
              <a:t>。毛细血管袢在显微镜下很容易看到，是观察微循环的良好部位，也是临床微循环检查最常用的部位。</a:t>
            </a:r>
          </a:p>
        </p:txBody>
      </p:sp>
      <p:pic>
        <p:nvPicPr>
          <p:cNvPr id="4" name="图片 3" descr="甲皱微循环的显微镜检查"/>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90781"/>
            <a:ext cx="2808312" cy="2714183"/>
          </a:xfrm>
          <a:prstGeom prst="rect">
            <a:avLst/>
          </a:prstGeom>
          <a:noFill/>
          <a:ln>
            <a:noFill/>
          </a:ln>
        </p:spPr>
      </p:pic>
      <p:pic>
        <p:nvPicPr>
          <p:cNvPr id="5" name="图片 4" descr="甲皱微循环的显微镜检查"/>
          <p:cNvPicPr/>
          <p:nvPr/>
        </p:nvPicPr>
        <p:blipFill>
          <a:blip r:embed="rId4">
            <a:extLst>
              <a:ext uri="{28A0092B-C50C-407E-A947-70E740481C1C}">
                <a14:useLocalDpi xmlns:a14="http://schemas.microsoft.com/office/drawing/2010/main" val="0"/>
              </a:ext>
            </a:extLst>
          </a:blip>
          <a:srcRect/>
          <a:stretch>
            <a:fillRect/>
          </a:stretch>
        </p:blipFill>
        <p:spPr bwMode="auto">
          <a:xfrm>
            <a:off x="5741072" y="3381116"/>
            <a:ext cx="2503336" cy="2843357"/>
          </a:xfrm>
          <a:prstGeom prst="rect">
            <a:avLst/>
          </a:prstGeom>
          <a:noFill/>
          <a:ln>
            <a:noFill/>
          </a:ln>
        </p:spPr>
      </p:pic>
      <p:sp>
        <p:nvSpPr>
          <p:cNvPr id="6" name="矩形 5"/>
          <p:cNvSpPr/>
          <p:nvPr/>
        </p:nvSpPr>
        <p:spPr>
          <a:xfrm>
            <a:off x="5436096" y="2088612"/>
            <a:ext cx="792088"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936900" y="3717032"/>
            <a:ext cx="396044"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33023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07504" y="692696"/>
            <a:ext cx="5436096" cy="5112568"/>
          </a:xfrm>
        </p:spPr>
        <p:txBody>
          <a:bodyPr>
            <a:normAutofit/>
          </a:bodyPr>
          <a:lstStyle/>
          <a:p>
            <a:pPr>
              <a:lnSpc>
                <a:spcPct val="110000"/>
              </a:lnSpc>
              <a:spcBef>
                <a:spcPts val="600"/>
              </a:spcBef>
            </a:pPr>
            <a:r>
              <a:rPr lang="zh-CN" altLang="en-US" sz="2600" b="1" dirty="0"/>
              <a:t>甲襞微循环血液循环：</a:t>
            </a:r>
          </a:p>
          <a:p>
            <a:pPr lvl="1">
              <a:lnSpc>
                <a:spcPct val="110000"/>
              </a:lnSpc>
              <a:spcBef>
                <a:spcPts val="600"/>
              </a:spcBef>
            </a:pPr>
            <a:r>
              <a:rPr lang="zh-CN" altLang="en-US" sz="2400" b="1" dirty="0"/>
              <a:t>沿小动脉→细动脉→毛细血管输入枝→毛细血管输出枝→细静脉→小静脉方向</a:t>
            </a:r>
            <a:endParaRPr lang="en-US" altLang="zh-CN" sz="2400" b="1" dirty="0"/>
          </a:p>
          <a:p>
            <a:pPr algn="just">
              <a:lnSpc>
                <a:spcPct val="110000"/>
              </a:lnSpc>
              <a:spcBef>
                <a:spcPts val="600"/>
              </a:spcBef>
            </a:pPr>
            <a:r>
              <a:rPr lang="zh-CN" altLang="en-US" sz="2600" b="1" dirty="0"/>
              <a:t>管袢特征：</a:t>
            </a:r>
            <a:endParaRPr lang="en-US" altLang="zh-CN" sz="2600" b="1" dirty="0"/>
          </a:p>
          <a:p>
            <a:pPr lvl="1" algn="just">
              <a:lnSpc>
                <a:spcPct val="110000"/>
              </a:lnSpc>
              <a:spcBef>
                <a:spcPts val="600"/>
              </a:spcBef>
            </a:pPr>
            <a:r>
              <a:rPr lang="zh-CN" altLang="zh-CN" sz="2400" b="1" dirty="0"/>
              <a:t>正常人</a:t>
            </a:r>
            <a:r>
              <a:rPr lang="zh-CN" altLang="en-US" sz="2400" b="1" dirty="0"/>
              <a:t>管袢</a:t>
            </a:r>
            <a:r>
              <a:rPr lang="zh-CN" altLang="zh-CN" sz="2400" b="1" dirty="0"/>
              <a:t>排列整齐，呈毛发夹状，底色红黄，</a:t>
            </a:r>
            <a:r>
              <a:rPr lang="zh-CN" altLang="en-US" sz="2400" b="1" dirty="0"/>
              <a:t>管袢</a:t>
            </a:r>
            <a:r>
              <a:rPr lang="zh-CN" altLang="zh-CN" sz="2400" b="1" dirty="0"/>
              <a:t>呈褐色，淸晰可见；</a:t>
            </a:r>
            <a:r>
              <a:rPr lang="zh-CN" altLang="en-US" sz="2400" b="1" dirty="0"/>
              <a:t>管袢</a:t>
            </a:r>
            <a:r>
              <a:rPr lang="zh-CN" altLang="zh-CN" sz="2400" b="1" dirty="0"/>
              <a:t>数目，正常为</a:t>
            </a:r>
            <a:r>
              <a:rPr lang="en-US" altLang="zh-CN" sz="2400" b="1" dirty="0"/>
              <a:t>8-15</a:t>
            </a:r>
            <a:r>
              <a:rPr lang="zh-CN" altLang="zh-CN" sz="2400" b="1" dirty="0"/>
              <a:t>个</a:t>
            </a:r>
            <a:r>
              <a:rPr lang="en-US" altLang="zh-CN" sz="2400" b="1" dirty="0"/>
              <a:t>/mm</a:t>
            </a:r>
            <a:r>
              <a:rPr lang="en-US" altLang="zh-CN" sz="2400" b="1" baseline="30000" dirty="0"/>
              <a:t>2</a:t>
            </a:r>
            <a:r>
              <a:rPr lang="zh-CN" altLang="en-US" sz="2400" b="1" baseline="30000" dirty="0"/>
              <a:t>；</a:t>
            </a:r>
            <a:r>
              <a:rPr lang="zh-CN" altLang="zh-CN" sz="2400" b="1" dirty="0"/>
              <a:t>管</a:t>
            </a:r>
            <a:r>
              <a:rPr lang="zh-CN" altLang="en-US" sz="2400" b="1" dirty="0"/>
              <a:t>袢</a:t>
            </a:r>
            <a:r>
              <a:rPr lang="zh-CN" altLang="zh-CN" sz="2400" b="1" dirty="0"/>
              <a:t>的长度</a:t>
            </a:r>
            <a:r>
              <a:rPr lang="zh-CN" altLang="en-US" sz="2400" b="1" dirty="0"/>
              <a:t>（</a:t>
            </a:r>
            <a:r>
              <a:rPr lang="zh-CN" altLang="zh-CN" sz="2400" b="1" dirty="0"/>
              <a:t>以远心端一排为准</a:t>
            </a:r>
            <a:r>
              <a:rPr lang="zh-CN" altLang="en-US" sz="2400" b="1" dirty="0"/>
              <a:t>），</a:t>
            </a:r>
            <a:r>
              <a:rPr lang="zh-CN" altLang="zh-CN" sz="2400" b="1" dirty="0"/>
              <a:t>正常时</a:t>
            </a:r>
            <a:r>
              <a:rPr lang="en-US" altLang="zh-CN" sz="2400" b="1" dirty="0"/>
              <a:t>80%</a:t>
            </a:r>
            <a:r>
              <a:rPr lang="zh-CN" altLang="zh-CN" sz="2400" b="1" dirty="0"/>
              <a:t>以上在</a:t>
            </a:r>
            <a:r>
              <a:rPr lang="en-US" altLang="zh-CN" sz="2400" b="1" dirty="0"/>
              <a:t>0.1-0.25mm</a:t>
            </a:r>
            <a:r>
              <a:rPr lang="zh-CN" altLang="en-US" sz="2400" b="1" dirty="0"/>
              <a:t>。</a:t>
            </a:r>
            <a:endParaRPr lang="zh-CN" altLang="en-US"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251" t="30019" r="41289" b="22245"/>
          <a:stretch/>
        </p:blipFill>
        <p:spPr bwMode="auto">
          <a:xfrm>
            <a:off x="5436097" y="2165834"/>
            <a:ext cx="3024336" cy="2110508"/>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0268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76C19100-2A20-03D2-C121-BDB5767541DF}"/>
              </a:ext>
            </a:extLst>
          </p:cNvPr>
          <p:cNvSpPr txBox="1"/>
          <p:nvPr/>
        </p:nvSpPr>
        <p:spPr>
          <a:xfrm>
            <a:off x="2195736" y="332656"/>
            <a:ext cx="4580164" cy="369332"/>
          </a:xfrm>
          <a:prstGeom prst="rect">
            <a:avLst/>
          </a:prstGeom>
          <a:noFill/>
        </p:spPr>
        <p:txBody>
          <a:bodyPr wrap="square">
            <a:spAutoFit/>
          </a:bodyPr>
          <a:lstStyle/>
          <a:p>
            <a:pPr algn="ctr" fontAlgn="ctr"/>
            <a:r>
              <a:rPr lang="zh-CN" altLang="en-US" sz="1800" u="none" strike="noStrike" dirty="0">
                <a:effectLst/>
              </a:rPr>
              <a:t>甲襞微循环测定的临床意义</a:t>
            </a:r>
            <a:endParaRPr lang="zh-CN" altLang="en-US" sz="1800" b="0" i="0" u="none" strike="noStrike" dirty="0">
              <a:solidFill>
                <a:srgbClr val="000000"/>
              </a:solidFill>
              <a:effectLst/>
              <a:latin typeface="等线" panose="02010600030101010101" pitchFamily="2" charset="-122"/>
              <a:ea typeface="等线" panose="02010600030101010101" pitchFamily="2" charset="-122"/>
            </a:endParaRPr>
          </a:p>
        </p:txBody>
      </p:sp>
      <p:graphicFrame>
        <p:nvGraphicFramePr>
          <p:cNvPr id="9" name="表格 8">
            <a:extLst>
              <a:ext uri="{FF2B5EF4-FFF2-40B4-BE49-F238E27FC236}">
                <a16:creationId xmlns:a16="http://schemas.microsoft.com/office/drawing/2014/main" id="{B7D0A5E9-4631-3408-2812-F51B287E8FD5}"/>
              </a:ext>
            </a:extLst>
          </p:cNvPr>
          <p:cNvGraphicFramePr>
            <a:graphicFrameLocks noGrp="1"/>
          </p:cNvGraphicFramePr>
          <p:nvPr>
            <p:extLst>
              <p:ext uri="{D42A27DB-BD31-4B8C-83A1-F6EECF244321}">
                <p14:modId xmlns:p14="http://schemas.microsoft.com/office/powerpoint/2010/main" val="222334402"/>
              </p:ext>
            </p:extLst>
          </p:nvPr>
        </p:nvGraphicFramePr>
        <p:xfrm>
          <a:off x="395536" y="908720"/>
          <a:ext cx="8280920" cy="4828346"/>
        </p:xfrm>
        <a:graphic>
          <a:graphicData uri="http://schemas.openxmlformats.org/drawingml/2006/table">
            <a:tbl>
              <a:tblPr>
                <a:tableStyleId>{5C22544A-7EE6-4342-B048-85BDC9FD1C3A}</a:tableStyleId>
              </a:tblPr>
              <a:tblGrid>
                <a:gridCol w="1080120">
                  <a:extLst>
                    <a:ext uri="{9D8B030D-6E8A-4147-A177-3AD203B41FA5}">
                      <a16:colId xmlns:a16="http://schemas.microsoft.com/office/drawing/2014/main" val="3720734605"/>
                    </a:ext>
                  </a:extLst>
                </a:gridCol>
                <a:gridCol w="7200800">
                  <a:extLst>
                    <a:ext uri="{9D8B030D-6E8A-4147-A177-3AD203B41FA5}">
                      <a16:colId xmlns:a16="http://schemas.microsoft.com/office/drawing/2014/main" val="1628091533"/>
                    </a:ext>
                  </a:extLst>
                </a:gridCol>
              </a:tblGrid>
              <a:tr h="503709">
                <a:tc>
                  <a:txBody>
                    <a:bodyPr/>
                    <a:lstStyle/>
                    <a:p>
                      <a:pPr algn="ctr" fontAlgn="ctr"/>
                      <a:r>
                        <a:rPr lang="zh-CN" altLang="en-US" sz="1500" u="none" strike="noStrike" dirty="0">
                          <a:effectLst/>
                        </a:rPr>
                        <a:t>项 目</a:t>
                      </a:r>
                      <a:endParaRPr lang="zh-CN" altLang="en-US" sz="1500" b="0" i="0" u="none" strike="noStrike" dirty="0">
                        <a:solidFill>
                          <a:srgbClr val="000000"/>
                        </a:solidFill>
                        <a:effectLst/>
                        <a:latin typeface="等线" panose="02010600030101010101" pitchFamily="2" charset="-122"/>
                        <a:ea typeface="等线" panose="02010600030101010101" pitchFamily="2" charset="-122"/>
                      </a:endParaRPr>
                    </a:p>
                  </a:txBody>
                  <a:tcPr marL="3810" marR="3810" marT="3810" marB="0" anchor="ctr"/>
                </a:tc>
                <a:tc>
                  <a:txBody>
                    <a:bodyPr/>
                    <a:lstStyle/>
                    <a:p>
                      <a:pPr algn="ctr" fontAlgn="ctr"/>
                      <a:r>
                        <a:rPr lang="zh-CN" altLang="en-US" sz="1500" u="none" strike="noStrike">
                          <a:effectLst/>
                        </a:rPr>
                        <a:t>说    明</a:t>
                      </a:r>
                      <a:endParaRPr lang="zh-CN" altLang="en-US" sz="1500" b="0" i="0" u="none" strike="noStrike">
                        <a:solidFill>
                          <a:srgbClr val="000000"/>
                        </a:solidFill>
                        <a:effectLst/>
                        <a:latin typeface="等线" panose="02010600030101010101" pitchFamily="2" charset="-122"/>
                        <a:ea typeface="等线" panose="02010600030101010101" pitchFamily="2" charset="-122"/>
                      </a:endParaRPr>
                    </a:p>
                  </a:txBody>
                  <a:tcPr marL="3810" marR="3810" marT="3810" marB="0" anchor="ctr"/>
                </a:tc>
                <a:extLst>
                  <a:ext uri="{0D108BD9-81ED-4DB2-BD59-A6C34878D82A}">
                    <a16:rowId xmlns:a16="http://schemas.microsoft.com/office/drawing/2014/main" val="3465115059"/>
                  </a:ext>
                </a:extLst>
              </a:tr>
              <a:tr h="326097">
                <a:tc rowSpan="6">
                  <a:txBody>
                    <a:bodyPr/>
                    <a:lstStyle/>
                    <a:p>
                      <a:pPr algn="ctr" fontAlgn="ctr"/>
                      <a:r>
                        <a:rPr lang="zh-CN" altLang="en-US" sz="1500" u="none" strike="noStrike">
                          <a:effectLst/>
                        </a:rPr>
                        <a:t>正常情况</a:t>
                      </a:r>
                      <a:endParaRPr lang="zh-CN" altLang="en-US" sz="1500" b="0" i="0" u="none" strike="noStrike">
                        <a:solidFill>
                          <a:srgbClr val="000000"/>
                        </a:solidFill>
                        <a:effectLst/>
                        <a:latin typeface="等线" panose="02010600030101010101" pitchFamily="2" charset="-122"/>
                        <a:ea typeface="等线" panose="02010600030101010101" pitchFamily="2" charset="-122"/>
                      </a:endParaRPr>
                    </a:p>
                  </a:txBody>
                  <a:tcPr marL="3810" marR="3810" marT="3810" marB="0" anchor="ctr"/>
                </a:tc>
                <a:tc>
                  <a:txBody>
                    <a:bodyPr/>
                    <a:lstStyle/>
                    <a:p>
                      <a:pPr algn="l" fontAlgn="ctr"/>
                      <a:r>
                        <a:rPr lang="zh-CN" altLang="en-US" sz="1500" u="none" strike="noStrike">
                          <a:effectLst/>
                        </a:rPr>
                        <a:t>（</a:t>
                      </a:r>
                      <a:r>
                        <a:rPr lang="en-US" altLang="zh-CN" sz="1500" u="none" strike="noStrike">
                          <a:effectLst/>
                        </a:rPr>
                        <a:t>1</a:t>
                      </a:r>
                      <a:r>
                        <a:rPr lang="zh-CN" altLang="en-US" sz="1500" u="none" strike="noStrike">
                          <a:effectLst/>
                        </a:rPr>
                        <a:t>）毛细血管清晰，排列整齐，管袢数</a:t>
                      </a:r>
                      <a:r>
                        <a:rPr lang="en-US" altLang="zh-CN" sz="1500" u="none" strike="noStrike">
                          <a:effectLst/>
                        </a:rPr>
                        <a:t>8~15</a:t>
                      </a:r>
                      <a:r>
                        <a:rPr lang="zh-CN" altLang="en-US" sz="1500" u="none" strike="noStrike">
                          <a:effectLst/>
                        </a:rPr>
                        <a:t>支</a:t>
                      </a:r>
                      <a:r>
                        <a:rPr lang="en-US" altLang="zh-CN" sz="1500" u="none" strike="noStrike">
                          <a:effectLst/>
                        </a:rPr>
                        <a:t>/mm</a:t>
                      </a:r>
                      <a:r>
                        <a:rPr lang="zh-CN" altLang="en-US" sz="1500" u="none" strike="noStrike">
                          <a:effectLst/>
                        </a:rPr>
                        <a:t>，长度</a:t>
                      </a:r>
                      <a:r>
                        <a:rPr lang="en-US" altLang="zh-CN" sz="1500" u="none" strike="noStrike">
                          <a:effectLst/>
                        </a:rPr>
                        <a:t>0.1~0.25mm</a:t>
                      </a:r>
                      <a:r>
                        <a:rPr lang="zh-CN" altLang="en-US" sz="1500" u="none" strike="noStrike">
                          <a:effectLst/>
                        </a:rPr>
                        <a:t>，无畸形，</a:t>
                      </a:r>
                      <a:endParaRPr lang="zh-CN" altLang="en-US" sz="1500" b="0" i="0" u="none" strike="noStrike">
                        <a:solidFill>
                          <a:srgbClr val="000000"/>
                        </a:solidFill>
                        <a:effectLst/>
                        <a:latin typeface="等线" panose="02010600030101010101" pitchFamily="2" charset="-122"/>
                        <a:ea typeface="等线" panose="02010600030101010101" pitchFamily="2" charset="-122"/>
                      </a:endParaRPr>
                    </a:p>
                  </a:txBody>
                  <a:tcPr marL="3810" marR="3810" marT="3810" marB="0" anchor="ctr"/>
                </a:tc>
                <a:extLst>
                  <a:ext uri="{0D108BD9-81ED-4DB2-BD59-A6C34878D82A}">
                    <a16:rowId xmlns:a16="http://schemas.microsoft.com/office/drawing/2014/main" val="3518473551"/>
                  </a:ext>
                </a:extLst>
              </a:tr>
              <a:tr h="250314">
                <a:tc vMerge="1">
                  <a:txBody>
                    <a:bodyPr/>
                    <a:lstStyle/>
                    <a:p>
                      <a:endParaRPr lang="zh-CN" altLang="en-US"/>
                    </a:p>
                  </a:txBody>
                  <a:tcPr/>
                </a:tc>
                <a:tc>
                  <a:txBody>
                    <a:bodyPr/>
                    <a:lstStyle/>
                    <a:p>
                      <a:pPr algn="l" fontAlgn="ctr"/>
                      <a:r>
                        <a:rPr lang="zh-CN" altLang="en-US" sz="1500" u="none" strike="noStrike" dirty="0">
                          <a:effectLst/>
                        </a:rPr>
                        <a:t>         粗细均匀，有张力，红细胞无聚集，输入支可并行</a:t>
                      </a:r>
                      <a:r>
                        <a:rPr lang="en-US" altLang="zh-CN" sz="1500" u="none" strike="noStrike" dirty="0">
                          <a:effectLst/>
                        </a:rPr>
                        <a:t>1~3</a:t>
                      </a:r>
                      <a:r>
                        <a:rPr lang="zh-CN" altLang="en-US" sz="1500" u="none" strike="noStrike" dirty="0">
                          <a:effectLst/>
                        </a:rPr>
                        <a:t>支，输出支</a:t>
                      </a:r>
                      <a:r>
                        <a:rPr lang="en-US" altLang="zh-CN" sz="1500" u="none" strike="noStrike" dirty="0">
                          <a:effectLst/>
                        </a:rPr>
                        <a:t>1~5</a:t>
                      </a:r>
                      <a:r>
                        <a:rPr lang="zh-CN" altLang="en-US" sz="1500" u="none" strike="noStrike" dirty="0">
                          <a:effectLst/>
                        </a:rPr>
                        <a:t>支</a:t>
                      </a:r>
                      <a:endParaRPr lang="zh-CN" altLang="en-US" sz="1500" b="0" i="0" u="none" strike="noStrike" dirty="0">
                        <a:solidFill>
                          <a:srgbClr val="000000"/>
                        </a:solidFill>
                        <a:effectLst/>
                        <a:latin typeface="等线" panose="02010600030101010101" pitchFamily="2" charset="-122"/>
                        <a:ea typeface="等线" panose="02010600030101010101" pitchFamily="2" charset="-122"/>
                      </a:endParaRPr>
                    </a:p>
                  </a:txBody>
                  <a:tcPr marL="3810" marR="3810" marT="3810" marB="0" anchor="ctr"/>
                </a:tc>
                <a:extLst>
                  <a:ext uri="{0D108BD9-81ED-4DB2-BD59-A6C34878D82A}">
                    <a16:rowId xmlns:a16="http://schemas.microsoft.com/office/drawing/2014/main" val="1206925548"/>
                  </a:ext>
                </a:extLst>
              </a:tr>
              <a:tr h="375280">
                <a:tc vMerge="1">
                  <a:txBody>
                    <a:bodyPr/>
                    <a:lstStyle/>
                    <a:p>
                      <a:endParaRPr lang="zh-CN" altLang="en-US"/>
                    </a:p>
                  </a:txBody>
                  <a:tcPr/>
                </a:tc>
                <a:tc>
                  <a:txBody>
                    <a:bodyPr/>
                    <a:lstStyle/>
                    <a:p>
                      <a:pPr algn="l" fontAlgn="ctr"/>
                      <a:r>
                        <a:rPr lang="zh-CN" altLang="en-US" sz="1500" u="none" strike="noStrike">
                          <a:effectLst/>
                        </a:rPr>
                        <a:t>（</a:t>
                      </a:r>
                      <a:r>
                        <a:rPr lang="en-US" altLang="zh-CN" sz="1500" u="none" strike="noStrike">
                          <a:effectLst/>
                        </a:rPr>
                        <a:t>2</a:t>
                      </a:r>
                      <a:r>
                        <a:rPr lang="zh-CN" altLang="en-US" sz="1500" u="none" strike="noStrike">
                          <a:effectLst/>
                        </a:rPr>
                        <a:t>）多为线形流，少数线粒流，袢顶血流通畅，血流速度在</a:t>
                      </a:r>
                      <a:r>
                        <a:rPr lang="en-US" altLang="zh-CN" sz="1500" u="none" strike="noStrike">
                          <a:effectLst/>
                        </a:rPr>
                        <a:t>1s</a:t>
                      </a:r>
                      <a:r>
                        <a:rPr lang="zh-CN" altLang="en-US" sz="1500" u="none" strike="noStrike">
                          <a:effectLst/>
                        </a:rPr>
                        <a:t>以内，无出血</a:t>
                      </a:r>
                      <a:endParaRPr lang="zh-CN" altLang="en-US" sz="1500" b="0" i="0" u="none" strike="noStrike">
                        <a:solidFill>
                          <a:srgbClr val="000000"/>
                        </a:solidFill>
                        <a:effectLst/>
                        <a:latin typeface="等线" panose="02010600030101010101" pitchFamily="2" charset="-122"/>
                        <a:ea typeface="等线" panose="02010600030101010101" pitchFamily="2" charset="-122"/>
                      </a:endParaRPr>
                    </a:p>
                  </a:txBody>
                  <a:tcPr marL="3810" marR="3810" marT="3810" marB="0" anchor="ctr"/>
                </a:tc>
                <a:extLst>
                  <a:ext uri="{0D108BD9-81ED-4DB2-BD59-A6C34878D82A}">
                    <a16:rowId xmlns:a16="http://schemas.microsoft.com/office/drawing/2014/main" val="3652256949"/>
                  </a:ext>
                </a:extLst>
              </a:tr>
              <a:tr h="360040">
                <a:tc vMerge="1">
                  <a:txBody>
                    <a:bodyPr/>
                    <a:lstStyle/>
                    <a:p>
                      <a:endParaRPr lang="zh-CN" altLang="en-US"/>
                    </a:p>
                  </a:txBody>
                  <a:tcPr/>
                </a:tc>
                <a:tc>
                  <a:txBody>
                    <a:bodyPr/>
                    <a:lstStyle/>
                    <a:p>
                      <a:pPr algn="l" fontAlgn="ctr"/>
                      <a:r>
                        <a:rPr lang="zh-CN" altLang="en-US" sz="1500" u="none" strike="noStrike">
                          <a:effectLst/>
                        </a:rPr>
                        <a:t>（</a:t>
                      </a:r>
                      <a:r>
                        <a:rPr lang="en-US" altLang="zh-CN" sz="1500" u="none" strike="noStrike">
                          <a:effectLst/>
                        </a:rPr>
                        <a:t>3</a:t>
                      </a:r>
                      <a:r>
                        <a:rPr lang="zh-CN" altLang="en-US" sz="1500" u="none" strike="noStrike">
                          <a:effectLst/>
                        </a:rPr>
                        <a:t>）管袢冷刺激实验（</a:t>
                      </a:r>
                      <a:r>
                        <a:rPr lang="en-US" altLang="zh-CN" sz="1500" u="none" strike="noStrike">
                          <a:effectLst/>
                        </a:rPr>
                        <a:t>-</a:t>
                      </a:r>
                      <a:r>
                        <a:rPr lang="zh-CN" altLang="en-US" sz="1500" u="none" strike="noStrike">
                          <a:effectLst/>
                        </a:rPr>
                        <a:t>），针刺呈收缩反应，两次出血检查不易出血</a:t>
                      </a:r>
                      <a:endParaRPr lang="zh-CN" altLang="en-US" sz="1500" b="0" i="0" u="none" strike="noStrike">
                        <a:solidFill>
                          <a:srgbClr val="000000"/>
                        </a:solidFill>
                        <a:effectLst/>
                        <a:latin typeface="等线" panose="02010600030101010101" pitchFamily="2" charset="-122"/>
                        <a:ea typeface="等线" panose="02010600030101010101" pitchFamily="2" charset="-122"/>
                      </a:endParaRPr>
                    </a:p>
                  </a:txBody>
                  <a:tcPr marL="3810" marR="3810" marT="3810" marB="0" anchor="ctr"/>
                </a:tc>
                <a:extLst>
                  <a:ext uri="{0D108BD9-81ED-4DB2-BD59-A6C34878D82A}">
                    <a16:rowId xmlns:a16="http://schemas.microsoft.com/office/drawing/2014/main" val="73279749"/>
                  </a:ext>
                </a:extLst>
              </a:tr>
              <a:tr h="360040">
                <a:tc vMerge="1">
                  <a:txBody>
                    <a:bodyPr/>
                    <a:lstStyle/>
                    <a:p>
                      <a:endParaRPr lang="zh-CN" altLang="en-US"/>
                    </a:p>
                  </a:txBody>
                  <a:tcPr/>
                </a:tc>
                <a:tc>
                  <a:txBody>
                    <a:bodyPr/>
                    <a:lstStyle/>
                    <a:p>
                      <a:pPr algn="l" fontAlgn="ctr"/>
                      <a:r>
                        <a:rPr lang="zh-CN" altLang="en-US" sz="1500" u="none" strike="noStrike">
                          <a:effectLst/>
                        </a:rPr>
                        <a:t>（</a:t>
                      </a:r>
                      <a:r>
                        <a:rPr lang="en-US" altLang="zh-CN" sz="1500" u="none" strike="noStrike">
                          <a:effectLst/>
                        </a:rPr>
                        <a:t>4</a:t>
                      </a:r>
                      <a:r>
                        <a:rPr lang="zh-CN" altLang="en-US" sz="1500" u="none" strike="noStrike">
                          <a:effectLst/>
                        </a:rPr>
                        <a:t>）微动脉压</a:t>
                      </a:r>
                      <a:r>
                        <a:rPr lang="en-US" altLang="zh-CN" sz="1500" u="none" strike="noStrike">
                          <a:effectLst/>
                        </a:rPr>
                        <a:t>8.00~10.70kPa</a:t>
                      </a:r>
                      <a:r>
                        <a:rPr lang="zh-CN" altLang="en-US" sz="1500" u="none" strike="noStrike">
                          <a:effectLst/>
                        </a:rPr>
                        <a:t>（</a:t>
                      </a:r>
                      <a:r>
                        <a:rPr lang="en-US" altLang="zh-CN" sz="1500" u="none" strike="noStrike">
                          <a:effectLst/>
                        </a:rPr>
                        <a:t>60~80mmHg</a:t>
                      </a:r>
                      <a:r>
                        <a:rPr lang="zh-CN" altLang="en-US" sz="1500" u="none" strike="noStrike">
                          <a:effectLst/>
                        </a:rPr>
                        <a:t>），毛细血管压</a:t>
                      </a:r>
                      <a:r>
                        <a:rPr lang="en-US" altLang="zh-CN" sz="1500" u="none" strike="noStrike">
                          <a:effectLst/>
                        </a:rPr>
                        <a:t>2.67~6.00kPa</a:t>
                      </a:r>
                      <a:endParaRPr lang="en-US" altLang="zh-CN" sz="1500" b="0" i="0" u="none" strike="noStrike">
                        <a:solidFill>
                          <a:srgbClr val="000000"/>
                        </a:solidFill>
                        <a:effectLst/>
                        <a:latin typeface="等线" panose="02010600030101010101" pitchFamily="2" charset="-122"/>
                        <a:ea typeface="等线" panose="02010600030101010101" pitchFamily="2" charset="-122"/>
                      </a:endParaRPr>
                    </a:p>
                  </a:txBody>
                  <a:tcPr marL="3810" marR="3810" marT="3810" marB="0" anchor="ctr"/>
                </a:tc>
                <a:extLst>
                  <a:ext uri="{0D108BD9-81ED-4DB2-BD59-A6C34878D82A}">
                    <a16:rowId xmlns:a16="http://schemas.microsoft.com/office/drawing/2014/main" val="1619401462"/>
                  </a:ext>
                </a:extLst>
              </a:tr>
              <a:tr h="272792">
                <a:tc vMerge="1">
                  <a:txBody>
                    <a:bodyPr/>
                    <a:lstStyle/>
                    <a:p>
                      <a:endParaRPr lang="zh-CN" altLang="en-US"/>
                    </a:p>
                  </a:txBody>
                  <a:tcPr/>
                </a:tc>
                <a:tc>
                  <a:txBody>
                    <a:bodyPr/>
                    <a:lstStyle/>
                    <a:p>
                      <a:pPr algn="l" fontAlgn="ctr"/>
                      <a:r>
                        <a:rPr lang="en-US" sz="1500" u="none" strike="noStrike">
                          <a:effectLst/>
                        </a:rPr>
                        <a:t>       （20~45mmHg)</a:t>
                      </a:r>
                      <a:endParaRPr lang="en-US" sz="1500" b="0" i="0" u="none" strike="noStrike">
                        <a:solidFill>
                          <a:srgbClr val="000000"/>
                        </a:solidFill>
                        <a:effectLst/>
                        <a:latin typeface="等线" panose="02010600030101010101" pitchFamily="2" charset="-122"/>
                        <a:ea typeface="等线" panose="02010600030101010101" pitchFamily="2" charset="-122"/>
                      </a:endParaRPr>
                    </a:p>
                  </a:txBody>
                  <a:tcPr marL="3810" marR="3810" marT="3810" marB="0" anchor="ctr"/>
                </a:tc>
                <a:extLst>
                  <a:ext uri="{0D108BD9-81ED-4DB2-BD59-A6C34878D82A}">
                    <a16:rowId xmlns:a16="http://schemas.microsoft.com/office/drawing/2014/main" val="2605312208"/>
                  </a:ext>
                </a:extLst>
              </a:tr>
              <a:tr h="310510">
                <a:tc rowSpan="4">
                  <a:txBody>
                    <a:bodyPr/>
                    <a:lstStyle/>
                    <a:p>
                      <a:pPr algn="ctr" fontAlgn="ctr"/>
                      <a:r>
                        <a:rPr lang="zh-CN" altLang="en-US" sz="1500" u="none" strike="noStrike">
                          <a:effectLst/>
                        </a:rPr>
                        <a:t>异常情况</a:t>
                      </a:r>
                      <a:endParaRPr lang="zh-CN" altLang="en-US" sz="1500" b="0" i="0" u="none" strike="noStrike">
                        <a:solidFill>
                          <a:srgbClr val="000000"/>
                        </a:solidFill>
                        <a:effectLst/>
                        <a:latin typeface="等线" panose="02010600030101010101" pitchFamily="2" charset="-122"/>
                        <a:ea typeface="等线" panose="02010600030101010101" pitchFamily="2" charset="-122"/>
                      </a:endParaRPr>
                    </a:p>
                  </a:txBody>
                  <a:tcPr marL="3810" marR="3810" marT="3810" marB="0" anchor="ctr"/>
                </a:tc>
                <a:tc>
                  <a:txBody>
                    <a:bodyPr/>
                    <a:lstStyle/>
                    <a:p>
                      <a:pPr algn="l" fontAlgn="ctr"/>
                      <a:r>
                        <a:rPr lang="zh-CN" altLang="en-US" sz="1500" u="none" strike="noStrike">
                          <a:effectLst/>
                        </a:rPr>
                        <a:t>（</a:t>
                      </a:r>
                      <a:r>
                        <a:rPr lang="en-US" altLang="zh-CN" sz="1500" u="none" strike="noStrike">
                          <a:effectLst/>
                        </a:rPr>
                        <a:t>1</a:t>
                      </a:r>
                      <a:r>
                        <a:rPr lang="zh-CN" altLang="en-US" sz="1500" u="none" strike="noStrike">
                          <a:effectLst/>
                        </a:rPr>
                        <a:t>）毛细血管袢视野模糊</a:t>
                      </a:r>
                      <a:endParaRPr lang="zh-CN" altLang="en-US" sz="1500" b="0" i="0" u="none" strike="noStrike">
                        <a:solidFill>
                          <a:srgbClr val="000000"/>
                        </a:solidFill>
                        <a:effectLst/>
                        <a:latin typeface="等线" panose="02010600030101010101" pitchFamily="2" charset="-122"/>
                        <a:ea typeface="等线" panose="02010600030101010101" pitchFamily="2" charset="-122"/>
                      </a:endParaRPr>
                    </a:p>
                  </a:txBody>
                  <a:tcPr marL="3810" marR="3810" marT="3810" marB="0" anchor="ctr"/>
                </a:tc>
                <a:extLst>
                  <a:ext uri="{0D108BD9-81ED-4DB2-BD59-A6C34878D82A}">
                    <a16:rowId xmlns:a16="http://schemas.microsoft.com/office/drawing/2014/main" val="1236958788"/>
                  </a:ext>
                </a:extLst>
              </a:tr>
              <a:tr h="337562">
                <a:tc vMerge="1">
                  <a:txBody>
                    <a:bodyPr/>
                    <a:lstStyle/>
                    <a:p>
                      <a:endParaRPr lang="zh-CN" altLang="en-US"/>
                    </a:p>
                  </a:txBody>
                  <a:tcPr/>
                </a:tc>
                <a:tc>
                  <a:txBody>
                    <a:bodyPr/>
                    <a:lstStyle/>
                    <a:p>
                      <a:pPr algn="l" fontAlgn="ctr"/>
                      <a:r>
                        <a:rPr lang="zh-CN" altLang="en-US" sz="1500" u="none" strike="noStrike" dirty="0">
                          <a:effectLst/>
                        </a:rPr>
                        <a:t>（</a:t>
                      </a:r>
                      <a:r>
                        <a:rPr lang="en-US" altLang="zh-CN" sz="1500" u="none" strike="noStrike" dirty="0">
                          <a:effectLst/>
                        </a:rPr>
                        <a:t>2</a:t>
                      </a:r>
                      <a:r>
                        <a:rPr lang="zh-CN" altLang="en-US" sz="1500" u="none" strike="noStrike" dirty="0">
                          <a:effectLst/>
                        </a:rPr>
                        <a:t>）正常毛细血管袢减少，异常管袢（管径变细，管袢短小呈点状或断裂，血管支</a:t>
                      </a:r>
                      <a:endParaRPr lang="zh-CN" altLang="en-US" sz="1500" b="0" i="0" u="none" strike="noStrike" dirty="0">
                        <a:solidFill>
                          <a:srgbClr val="000000"/>
                        </a:solidFill>
                        <a:effectLst/>
                        <a:latin typeface="等线" panose="02010600030101010101" pitchFamily="2" charset="-122"/>
                        <a:ea typeface="等线" panose="02010600030101010101" pitchFamily="2" charset="-122"/>
                      </a:endParaRPr>
                    </a:p>
                  </a:txBody>
                  <a:tcPr marL="3810" marR="3810" marT="3810" marB="0" anchor="ctr"/>
                </a:tc>
                <a:extLst>
                  <a:ext uri="{0D108BD9-81ED-4DB2-BD59-A6C34878D82A}">
                    <a16:rowId xmlns:a16="http://schemas.microsoft.com/office/drawing/2014/main" val="4156380879"/>
                  </a:ext>
                </a:extLst>
              </a:tr>
              <a:tr h="288032">
                <a:tc vMerge="1">
                  <a:txBody>
                    <a:bodyPr/>
                    <a:lstStyle/>
                    <a:p>
                      <a:endParaRPr lang="zh-CN" altLang="en-US"/>
                    </a:p>
                  </a:txBody>
                  <a:tcPr/>
                </a:tc>
                <a:tc>
                  <a:txBody>
                    <a:bodyPr/>
                    <a:lstStyle/>
                    <a:p>
                      <a:pPr algn="l" fontAlgn="ctr"/>
                      <a:r>
                        <a:rPr lang="zh-CN" altLang="en-US" sz="1500" u="none" strike="noStrike" dirty="0">
                          <a:effectLst/>
                        </a:rPr>
                        <a:t>         扩张、弯曲和袢顶增厚等）数增多</a:t>
                      </a:r>
                      <a:endParaRPr lang="zh-CN" altLang="en-US" sz="1500" b="0" i="0" u="none" strike="noStrike" dirty="0">
                        <a:solidFill>
                          <a:srgbClr val="000000"/>
                        </a:solidFill>
                        <a:effectLst/>
                        <a:latin typeface="等线" panose="02010600030101010101" pitchFamily="2" charset="-122"/>
                        <a:ea typeface="等线" panose="02010600030101010101" pitchFamily="2" charset="-122"/>
                      </a:endParaRPr>
                    </a:p>
                  </a:txBody>
                  <a:tcPr marL="3810" marR="3810" marT="3810" marB="0" anchor="ctr"/>
                </a:tc>
                <a:extLst>
                  <a:ext uri="{0D108BD9-81ED-4DB2-BD59-A6C34878D82A}">
                    <a16:rowId xmlns:a16="http://schemas.microsoft.com/office/drawing/2014/main" val="4274416726"/>
                  </a:ext>
                </a:extLst>
              </a:tr>
              <a:tr h="291842">
                <a:tc vMerge="1">
                  <a:txBody>
                    <a:bodyPr/>
                    <a:lstStyle/>
                    <a:p>
                      <a:endParaRPr lang="zh-CN" altLang="en-US"/>
                    </a:p>
                  </a:txBody>
                  <a:tcPr/>
                </a:tc>
                <a:tc>
                  <a:txBody>
                    <a:bodyPr/>
                    <a:lstStyle/>
                    <a:p>
                      <a:pPr algn="l" fontAlgn="ctr"/>
                      <a:r>
                        <a:rPr lang="zh-CN" altLang="en-US" sz="1500" u="none" strike="noStrike" dirty="0">
                          <a:effectLst/>
                        </a:rPr>
                        <a:t>（</a:t>
                      </a:r>
                      <a:r>
                        <a:rPr lang="en-US" altLang="zh-CN" sz="1500" u="none" strike="noStrike" dirty="0">
                          <a:effectLst/>
                        </a:rPr>
                        <a:t>3</a:t>
                      </a:r>
                      <a:r>
                        <a:rPr lang="zh-CN" altLang="en-US" sz="1500" u="none" strike="noStrike" dirty="0">
                          <a:effectLst/>
                        </a:rPr>
                        <a:t>）血流缓慢、瘀滞及血细胞聚集，为泥沙流或线粒流，可见点状或帽状出血</a:t>
                      </a:r>
                      <a:endParaRPr lang="zh-CN" altLang="en-US" sz="1500" b="0" i="0" u="none" strike="noStrike" dirty="0">
                        <a:solidFill>
                          <a:srgbClr val="000000"/>
                        </a:solidFill>
                        <a:effectLst/>
                        <a:latin typeface="等线" panose="02010600030101010101" pitchFamily="2" charset="-122"/>
                        <a:ea typeface="等线" panose="02010600030101010101" pitchFamily="2" charset="-122"/>
                      </a:endParaRPr>
                    </a:p>
                  </a:txBody>
                  <a:tcPr marL="3810" marR="3810" marT="3810" marB="0" anchor="ctr"/>
                </a:tc>
                <a:extLst>
                  <a:ext uri="{0D108BD9-81ED-4DB2-BD59-A6C34878D82A}">
                    <a16:rowId xmlns:a16="http://schemas.microsoft.com/office/drawing/2014/main" val="3712841636"/>
                  </a:ext>
                </a:extLst>
              </a:tr>
              <a:tr h="280412">
                <a:tc rowSpan="4">
                  <a:txBody>
                    <a:bodyPr/>
                    <a:lstStyle/>
                    <a:p>
                      <a:pPr algn="ctr" fontAlgn="ctr"/>
                      <a:r>
                        <a:rPr lang="zh-CN" altLang="en-US" sz="1500" u="none" strike="noStrike">
                          <a:effectLst/>
                        </a:rPr>
                        <a:t>异常的疾病</a:t>
                      </a:r>
                      <a:endParaRPr lang="zh-CN" altLang="en-US" sz="1500" b="0" i="0" u="none" strike="noStrike">
                        <a:solidFill>
                          <a:srgbClr val="000000"/>
                        </a:solidFill>
                        <a:effectLst/>
                        <a:latin typeface="等线" panose="02010600030101010101" pitchFamily="2" charset="-122"/>
                        <a:ea typeface="等线" panose="02010600030101010101" pitchFamily="2" charset="-122"/>
                      </a:endParaRPr>
                    </a:p>
                  </a:txBody>
                  <a:tcPr marL="3810" marR="3810" marT="3810" marB="0" anchor="ctr"/>
                </a:tc>
                <a:tc>
                  <a:txBody>
                    <a:bodyPr/>
                    <a:lstStyle/>
                    <a:p>
                      <a:pPr algn="l" fontAlgn="ctr"/>
                      <a:r>
                        <a:rPr lang="zh-CN" altLang="en-US" sz="1500" u="none" strike="noStrike">
                          <a:effectLst/>
                        </a:rPr>
                        <a:t>（</a:t>
                      </a:r>
                      <a:r>
                        <a:rPr lang="en-US" altLang="zh-CN" sz="1500" u="none" strike="noStrike">
                          <a:effectLst/>
                        </a:rPr>
                        <a:t>1</a:t>
                      </a:r>
                      <a:r>
                        <a:rPr lang="zh-CN" altLang="en-US" sz="1500" u="none" strike="noStrike">
                          <a:effectLst/>
                        </a:rPr>
                        <a:t>）风湿病：</a:t>
                      </a:r>
                      <a:r>
                        <a:rPr lang="en-US" altLang="zh-CN" sz="1500" u="none" strike="noStrike">
                          <a:effectLst/>
                        </a:rPr>
                        <a:t>SSc</a:t>
                      </a:r>
                      <a:r>
                        <a:rPr lang="zh-CN" altLang="en-US" sz="1500" u="none" strike="noStrike">
                          <a:effectLst/>
                        </a:rPr>
                        <a:t>，雷诺病，伴有雷诺现象的其他风湿病等如</a:t>
                      </a:r>
                      <a:r>
                        <a:rPr lang="en-US" altLang="zh-CN" sz="1500" u="none" strike="noStrike">
                          <a:effectLst/>
                        </a:rPr>
                        <a:t>SLE</a:t>
                      </a:r>
                      <a:r>
                        <a:rPr lang="zh-CN" altLang="en-US" sz="1500" u="none" strike="noStrike">
                          <a:effectLst/>
                        </a:rPr>
                        <a:t>和</a:t>
                      </a:r>
                      <a:r>
                        <a:rPr lang="en-US" altLang="zh-CN" sz="1500" u="none" strike="noStrike">
                          <a:effectLst/>
                        </a:rPr>
                        <a:t>SS</a:t>
                      </a:r>
                      <a:endParaRPr lang="en-US" altLang="zh-CN" sz="1500" b="0" i="0" u="none" strike="noStrike">
                        <a:solidFill>
                          <a:srgbClr val="000000"/>
                        </a:solidFill>
                        <a:effectLst/>
                        <a:latin typeface="等线" panose="02010600030101010101" pitchFamily="2" charset="-122"/>
                        <a:ea typeface="等线" panose="02010600030101010101" pitchFamily="2" charset="-122"/>
                      </a:endParaRPr>
                    </a:p>
                  </a:txBody>
                  <a:tcPr marL="3810" marR="3810" marT="3810" marB="0" anchor="ctr"/>
                </a:tc>
                <a:extLst>
                  <a:ext uri="{0D108BD9-81ED-4DB2-BD59-A6C34878D82A}">
                    <a16:rowId xmlns:a16="http://schemas.microsoft.com/office/drawing/2014/main" val="4245344139"/>
                  </a:ext>
                </a:extLst>
              </a:tr>
              <a:tr h="295652">
                <a:tc vMerge="1">
                  <a:txBody>
                    <a:bodyPr/>
                    <a:lstStyle/>
                    <a:p>
                      <a:endParaRPr lang="zh-CN" altLang="en-US"/>
                    </a:p>
                  </a:txBody>
                  <a:tcPr/>
                </a:tc>
                <a:tc>
                  <a:txBody>
                    <a:bodyPr/>
                    <a:lstStyle/>
                    <a:p>
                      <a:pPr algn="l" fontAlgn="ctr"/>
                      <a:r>
                        <a:rPr lang="zh-CN" altLang="en-US" sz="1500" u="none" strike="noStrike">
                          <a:effectLst/>
                        </a:rPr>
                        <a:t>（</a:t>
                      </a:r>
                      <a:r>
                        <a:rPr lang="en-US" altLang="zh-CN" sz="1500" u="none" strike="noStrike">
                          <a:effectLst/>
                        </a:rPr>
                        <a:t>2</a:t>
                      </a:r>
                      <a:r>
                        <a:rPr lang="zh-CN" altLang="en-US" sz="1500" u="none" strike="noStrike">
                          <a:effectLst/>
                        </a:rPr>
                        <a:t>）心肺疾病：高血压、心力衰竭、哮喘等</a:t>
                      </a:r>
                      <a:endParaRPr lang="zh-CN" altLang="en-US" sz="1500" b="0" i="0" u="none" strike="noStrike">
                        <a:solidFill>
                          <a:srgbClr val="000000"/>
                        </a:solidFill>
                        <a:effectLst/>
                        <a:latin typeface="等线" panose="02010600030101010101" pitchFamily="2" charset="-122"/>
                        <a:ea typeface="等线" panose="02010600030101010101" pitchFamily="2" charset="-122"/>
                      </a:endParaRPr>
                    </a:p>
                  </a:txBody>
                  <a:tcPr marL="3810" marR="3810" marT="3810" marB="0" anchor="ctr"/>
                </a:tc>
                <a:extLst>
                  <a:ext uri="{0D108BD9-81ED-4DB2-BD59-A6C34878D82A}">
                    <a16:rowId xmlns:a16="http://schemas.microsoft.com/office/drawing/2014/main" val="751508793"/>
                  </a:ext>
                </a:extLst>
              </a:tr>
              <a:tr h="272792">
                <a:tc vMerge="1">
                  <a:txBody>
                    <a:bodyPr/>
                    <a:lstStyle/>
                    <a:p>
                      <a:endParaRPr lang="zh-CN" altLang="en-US"/>
                    </a:p>
                  </a:txBody>
                  <a:tcPr/>
                </a:tc>
                <a:tc>
                  <a:txBody>
                    <a:bodyPr/>
                    <a:lstStyle/>
                    <a:p>
                      <a:pPr algn="l" fontAlgn="ctr"/>
                      <a:r>
                        <a:rPr lang="zh-CN" altLang="en-US" sz="1500" u="none" strike="noStrike">
                          <a:effectLst/>
                        </a:rPr>
                        <a:t>（</a:t>
                      </a:r>
                      <a:r>
                        <a:rPr lang="en-US" altLang="zh-CN" sz="1500" u="none" strike="noStrike">
                          <a:effectLst/>
                        </a:rPr>
                        <a:t>3</a:t>
                      </a:r>
                      <a:r>
                        <a:rPr lang="zh-CN" altLang="en-US" sz="1500" u="none" strike="noStrike">
                          <a:effectLst/>
                        </a:rPr>
                        <a:t>）血液系统疾病：血块形成不良、血小板减少症、再生障碍性贫血等</a:t>
                      </a:r>
                      <a:endParaRPr lang="zh-CN" altLang="en-US" sz="1500" b="0" i="0" u="none" strike="noStrike">
                        <a:solidFill>
                          <a:srgbClr val="000000"/>
                        </a:solidFill>
                        <a:effectLst/>
                        <a:latin typeface="等线" panose="02010600030101010101" pitchFamily="2" charset="-122"/>
                        <a:ea typeface="等线" panose="02010600030101010101" pitchFamily="2" charset="-122"/>
                      </a:endParaRPr>
                    </a:p>
                  </a:txBody>
                  <a:tcPr marL="3810" marR="3810" marT="3810" marB="0" anchor="ctr"/>
                </a:tc>
                <a:extLst>
                  <a:ext uri="{0D108BD9-81ED-4DB2-BD59-A6C34878D82A}">
                    <a16:rowId xmlns:a16="http://schemas.microsoft.com/office/drawing/2014/main" val="1645704021"/>
                  </a:ext>
                </a:extLst>
              </a:tr>
              <a:tr h="303272">
                <a:tc vMerge="1">
                  <a:txBody>
                    <a:bodyPr/>
                    <a:lstStyle/>
                    <a:p>
                      <a:endParaRPr lang="zh-CN" altLang="en-US"/>
                    </a:p>
                  </a:txBody>
                  <a:tcPr/>
                </a:tc>
                <a:tc>
                  <a:txBody>
                    <a:bodyPr/>
                    <a:lstStyle/>
                    <a:p>
                      <a:pPr algn="l" fontAlgn="ctr"/>
                      <a:r>
                        <a:rPr lang="zh-CN" altLang="en-US" sz="1500" u="none" strike="noStrike" dirty="0">
                          <a:effectLst/>
                        </a:rPr>
                        <a:t>（</a:t>
                      </a:r>
                      <a:r>
                        <a:rPr lang="en-US" altLang="zh-CN" sz="1500" u="none" strike="noStrike" dirty="0">
                          <a:effectLst/>
                        </a:rPr>
                        <a:t>4</a:t>
                      </a:r>
                      <a:r>
                        <a:rPr lang="zh-CN" altLang="en-US" sz="1500" u="none" strike="noStrike" dirty="0">
                          <a:effectLst/>
                        </a:rPr>
                        <a:t>）其他：末梢周围组织炎和植物神经功能紊乱等</a:t>
                      </a:r>
                      <a:endParaRPr lang="zh-CN" altLang="en-US" sz="1500" b="0" i="0" u="none" strike="noStrike" dirty="0">
                        <a:solidFill>
                          <a:srgbClr val="000000"/>
                        </a:solidFill>
                        <a:effectLst/>
                        <a:latin typeface="等线" panose="02010600030101010101" pitchFamily="2" charset="-122"/>
                        <a:ea typeface="等线" panose="02010600030101010101" pitchFamily="2" charset="-122"/>
                      </a:endParaRPr>
                    </a:p>
                  </a:txBody>
                  <a:tcPr marL="3810" marR="3810" marT="3810" marB="0" anchor="ctr"/>
                </a:tc>
                <a:extLst>
                  <a:ext uri="{0D108BD9-81ED-4DB2-BD59-A6C34878D82A}">
                    <a16:rowId xmlns:a16="http://schemas.microsoft.com/office/drawing/2014/main" val="3911223728"/>
                  </a:ext>
                </a:extLst>
              </a:tr>
            </a:tbl>
          </a:graphicData>
        </a:graphic>
      </p:graphicFrame>
    </p:spTree>
    <p:extLst>
      <p:ext uri="{BB962C8B-B14F-4D97-AF65-F5344CB8AC3E}">
        <p14:creationId xmlns:p14="http://schemas.microsoft.com/office/powerpoint/2010/main" val="490095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763688" y="5735906"/>
            <a:ext cx="5266928" cy="778098"/>
          </a:xfrm>
        </p:spPr>
        <p:txBody>
          <a:bodyPr>
            <a:normAutofit/>
          </a:bodyPr>
          <a:lstStyle/>
          <a:p>
            <a:pPr algn="ctr"/>
            <a:r>
              <a:rPr lang="zh-CN" altLang="en-US" sz="2800" dirty="0">
                <a:solidFill>
                  <a:schemeClr val="tx1"/>
                </a:solidFill>
                <a:effectLst/>
              </a:rPr>
              <a:t>甲襞微循环图例</a:t>
            </a:r>
          </a:p>
        </p:txBody>
      </p:sp>
      <p:pic>
        <p:nvPicPr>
          <p:cNvPr id="2050"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0000" contrast="7000"/>
                    </a14:imgEffect>
                  </a14:imgLayer>
                </a14:imgProps>
              </a:ext>
              <a:ext uri="{28A0092B-C50C-407E-A947-70E740481C1C}">
                <a14:useLocalDpi xmlns:a14="http://schemas.microsoft.com/office/drawing/2010/main" val="0"/>
              </a:ext>
            </a:extLst>
          </a:blip>
          <a:srcRect l="28349" r="-28134" b="-630"/>
          <a:stretch/>
        </p:blipFill>
        <p:spPr bwMode="auto">
          <a:xfrm>
            <a:off x="971600" y="-603448"/>
            <a:ext cx="2088232" cy="2994446"/>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8000" contrast="8000"/>
                    </a14:imgEffect>
                  </a14:imgLayer>
                </a14:imgProps>
              </a:ext>
              <a:ext uri="{28A0092B-C50C-407E-A947-70E740481C1C}">
                <a14:useLocalDpi xmlns:a14="http://schemas.microsoft.com/office/drawing/2010/main" val="0"/>
              </a:ext>
            </a:extLst>
          </a:blip>
          <a:srcRect l="33918" r="-33918"/>
          <a:stretch/>
        </p:blipFill>
        <p:spPr bwMode="auto">
          <a:xfrm>
            <a:off x="4958188" y="-1611560"/>
            <a:ext cx="2294934" cy="4429526"/>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7000" contrast="8000"/>
                    </a14:imgEffect>
                  </a14:imgLayer>
                </a14:imgProps>
              </a:ext>
              <a:ext uri="{28A0092B-C50C-407E-A947-70E740481C1C}">
                <a14:useLocalDpi xmlns:a14="http://schemas.microsoft.com/office/drawing/2010/main" val="0"/>
              </a:ext>
            </a:extLst>
          </a:blip>
          <a:srcRect l="-1" r="21350"/>
          <a:stretch/>
        </p:blipFill>
        <p:spPr bwMode="auto">
          <a:xfrm>
            <a:off x="3495621" y="1557487"/>
            <a:ext cx="1620000" cy="4965096"/>
          </a:xfrm>
          <a:prstGeom prst="rect">
            <a:avLst/>
          </a:prstGeom>
          <a:noFill/>
          <a:ln>
            <a:noFill/>
          </a:ln>
          <a:scene3d>
            <a:camera prst="orthographicFront">
              <a:rot lat="0" lon="0" rev="162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本框 4">
            <a:extLst>
              <a:ext uri="{FF2B5EF4-FFF2-40B4-BE49-F238E27FC236}">
                <a16:creationId xmlns:a16="http://schemas.microsoft.com/office/drawing/2014/main" id="{2559BF3A-ACFC-38DB-53C2-7302942F893B}"/>
              </a:ext>
            </a:extLst>
          </p:cNvPr>
          <p:cNvSpPr txBox="1"/>
          <p:nvPr/>
        </p:nvSpPr>
        <p:spPr>
          <a:xfrm>
            <a:off x="474631" y="2039836"/>
            <a:ext cx="3082170" cy="769441"/>
          </a:xfrm>
          <a:prstGeom prst="rect">
            <a:avLst/>
          </a:prstGeom>
          <a:noFill/>
        </p:spPr>
        <p:txBody>
          <a:bodyPr wrap="square">
            <a:spAutoFit/>
          </a:bodyPr>
          <a:lstStyle/>
          <a:p>
            <a:pPr algn="ctr"/>
            <a:r>
              <a:rPr lang="zh-CN" altLang="en-US" sz="1600" dirty="0"/>
              <a:t>正常血管</a:t>
            </a:r>
            <a:endParaRPr lang="en-US" altLang="zh-CN" sz="1600" dirty="0"/>
          </a:p>
          <a:p>
            <a:r>
              <a:rPr lang="zh-CN" altLang="en-US" sz="1400" dirty="0"/>
              <a:t>正常血管为发夹形，血管直、血管清晰、排列整齐、分布均匀，数目正常</a:t>
            </a:r>
            <a:endParaRPr lang="en-US" altLang="zh-CN" sz="1400" dirty="0"/>
          </a:p>
        </p:txBody>
      </p:sp>
      <p:sp>
        <p:nvSpPr>
          <p:cNvPr id="7" name="文本框 6">
            <a:extLst>
              <a:ext uri="{FF2B5EF4-FFF2-40B4-BE49-F238E27FC236}">
                <a16:creationId xmlns:a16="http://schemas.microsoft.com/office/drawing/2014/main" id="{6A0FED3A-B84B-6758-D34A-D6775F6E893E}"/>
              </a:ext>
            </a:extLst>
          </p:cNvPr>
          <p:cNvSpPr txBox="1"/>
          <p:nvPr/>
        </p:nvSpPr>
        <p:spPr>
          <a:xfrm>
            <a:off x="3961556" y="1772816"/>
            <a:ext cx="4288198" cy="1200329"/>
          </a:xfrm>
          <a:prstGeom prst="rect">
            <a:avLst/>
          </a:prstGeom>
          <a:noFill/>
        </p:spPr>
        <p:txBody>
          <a:bodyPr wrap="square">
            <a:spAutoFit/>
          </a:bodyPr>
          <a:lstStyle/>
          <a:p>
            <a:pPr algn="ctr"/>
            <a:r>
              <a:rPr lang="zh-CN" altLang="en-US" sz="1600" dirty="0"/>
              <a:t>畸形血管</a:t>
            </a:r>
          </a:p>
          <a:p>
            <a:r>
              <a:rPr lang="en-US" altLang="zh-CN" sz="1400" dirty="0"/>
              <a:t>1.</a:t>
            </a:r>
            <a:r>
              <a:rPr lang="zh-CN" altLang="en-US" sz="1400" dirty="0"/>
              <a:t>心脑血管疾病，糖尿病、结缔组织疾病等全身性疾病或局部真菌感染外伤等容易出现血管畸形</a:t>
            </a:r>
          </a:p>
          <a:p>
            <a:r>
              <a:rPr lang="en-US" altLang="zh-CN" sz="1400" dirty="0"/>
              <a:t>2.</a:t>
            </a:r>
            <a:r>
              <a:rPr lang="zh-CN" altLang="en-US" sz="1400" dirty="0"/>
              <a:t>动脉硬化、糖尿病时畸形严重，比例过高</a:t>
            </a:r>
          </a:p>
          <a:p>
            <a:r>
              <a:rPr lang="en-US" altLang="zh-CN" sz="1400" dirty="0"/>
              <a:t>3.</a:t>
            </a:r>
            <a:r>
              <a:rPr lang="zh-CN" altLang="en-US" sz="1400" dirty="0"/>
              <a:t>胶原性疾病、雷诺病、精神病时，变异形血管增多</a:t>
            </a:r>
          </a:p>
        </p:txBody>
      </p:sp>
      <p:sp>
        <p:nvSpPr>
          <p:cNvPr id="9" name="文本框 8">
            <a:extLst>
              <a:ext uri="{FF2B5EF4-FFF2-40B4-BE49-F238E27FC236}">
                <a16:creationId xmlns:a16="http://schemas.microsoft.com/office/drawing/2014/main" id="{029CD205-E172-3848-D894-F20F0F9B3D2F}"/>
              </a:ext>
            </a:extLst>
          </p:cNvPr>
          <p:cNvSpPr txBox="1"/>
          <p:nvPr/>
        </p:nvSpPr>
        <p:spPr>
          <a:xfrm>
            <a:off x="1891046" y="4902395"/>
            <a:ext cx="4580164" cy="553998"/>
          </a:xfrm>
          <a:prstGeom prst="rect">
            <a:avLst/>
          </a:prstGeom>
          <a:noFill/>
        </p:spPr>
        <p:txBody>
          <a:bodyPr wrap="square">
            <a:spAutoFit/>
          </a:bodyPr>
          <a:lstStyle/>
          <a:p>
            <a:pPr algn="ctr"/>
            <a:r>
              <a:rPr lang="zh-CN" altLang="en-US" sz="1600" dirty="0"/>
              <a:t>增生型血管</a:t>
            </a:r>
          </a:p>
          <a:p>
            <a:pPr algn="ctr"/>
            <a:r>
              <a:rPr lang="zh-CN" altLang="en-US" sz="1400" dirty="0"/>
              <a:t>在慢性缺血性疾病、肿瘤中常见</a:t>
            </a:r>
          </a:p>
        </p:txBody>
      </p:sp>
    </p:spTree>
    <p:extLst>
      <p:ext uri="{BB962C8B-B14F-4D97-AF65-F5344CB8AC3E}">
        <p14:creationId xmlns:p14="http://schemas.microsoft.com/office/powerpoint/2010/main" val="145251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611560" y="1268760"/>
            <a:ext cx="7704856"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just">
              <a:spcBef>
                <a:spcPts val="600"/>
              </a:spcBef>
              <a:buClr>
                <a:schemeClr val="hlink"/>
              </a:buClr>
              <a:buSzPct val="90000"/>
              <a:buBlip>
                <a:blip r:embed="rId3"/>
              </a:buBlip>
            </a:pPr>
            <a:r>
              <a:rPr lang="zh-CN" altLang="en-US" sz="2400" b="1" dirty="0">
                <a:solidFill>
                  <a:srgbClr val="0000CC"/>
                </a:solidFill>
                <a:latin typeface="+mn-ea"/>
                <a:ea typeface="+mn-ea"/>
              </a:rPr>
              <a:t>动脉血压</a:t>
            </a:r>
            <a:r>
              <a:rPr lang="zh-CN" altLang="en-US" sz="2400" b="1" dirty="0">
                <a:latin typeface="+mn-ea"/>
                <a:ea typeface="+mn-ea"/>
              </a:rPr>
              <a:t>是指血液对动脉血管壁的侧压强。一般指主动脉压。</a:t>
            </a:r>
            <a:endParaRPr lang="en-US" altLang="zh-CN" sz="2400" b="1" dirty="0">
              <a:latin typeface="+mn-ea"/>
              <a:ea typeface="+mn-ea"/>
            </a:endParaRPr>
          </a:p>
          <a:p>
            <a:pPr algn="just">
              <a:spcBef>
                <a:spcPts val="600"/>
              </a:spcBef>
              <a:buClr>
                <a:schemeClr val="hlink"/>
              </a:buClr>
              <a:buSzPct val="90000"/>
              <a:buBlip>
                <a:blip r:embed="rId3"/>
              </a:buBlip>
            </a:pPr>
            <a:r>
              <a:rPr lang="zh-CN" altLang="en-US" sz="2400" b="1" dirty="0">
                <a:latin typeface="+mn-ea"/>
                <a:ea typeface="+mn-ea"/>
              </a:rPr>
              <a:t>由于在大动脉中血压降落很小，故通常将在上臂测得的</a:t>
            </a:r>
            <a:r>
              <a:rPr lang="zh-CN" altLang="en-US" sz="2400" b="1" dirty="0">
                <a:solidFill>
                  <a:srgbClr val="130BAD"/>
                </a:solidFill>
                <a:latin typeface="+mn-ea"/>
                <a:ea typeface="+mn-ea"/>
              </a:rPr>
              <a:t>肱动脉压</a:t>
            </a:r>
            <a:r>
              <a:rPr lang="zh-CN" altLang="en-US" sz="2400" b="1" dirty="0">
                <a:latin typeface="+mn-ea"/>
                <a:ea typeface="+mn-ea"/>
              </a:rPr>
              <a:t>代表主动脉压。</a:t>
            </a:r>
            <a:endParaRPr lang="en-US" altLang="zh-CN" sz="2400" b="1" dirty="0">
              <a:latin typeface="+mn-ea"/>
              <a:ea typeface="+mn-ea"/>
            </a:endParaRPr>
          </a:p>
          <a:p>
            <a:pPr algn="just">
              <a:spcBef>
                <a:spcPts val="600"/>
              </a:spcBef>
              <a:buClr>
                <a:schemeClr val="hlink"/>
              </a:buClr>
              <a:buSzPct val="90000"/>
              <a:buBlip>
                <a:blip r:embed="rId3"/>
              </a:buBlip>
            </a:pPr>
            <a:r>
              <a:rPr lang="zh-CN" altLang="en-US" sz="2400" b="1" dirty="0">
                <a:latin typeface="+mn-ea"/>
                <a:ea typeface="+mn-ea"/>
              </a:rPr>
              <a:t>在一个心动周期中，心室收缩时，动脉血压上升所达到的最高值称为</a:t>
            </a:r>
            <a:r>
              <a:rPr lang="zh-CN" altLang="en-US" sz="2400" b="1" dirty="0">
                <a:solidFill>
                  <a:srgbClr val="130BAD"/>
                </a:solidFill>
                <a:latin typeface="+mn-ea"/>
                <a:ea typeface="+mn-ea"/>
              </a:rPr>
              <a:t>收缩压</a:t>
            </a:r>
            <a:r>
              <a:rPr lang="zh-CN" altLang="en-US" sz="2400" b="1" dirty="0">
                <a:latin typeface="+mn-ea"/>
                <a:ea typeface="+mn-ea"/>
              </a:rPr>
              <a:t>，心室舒张时，主动脉血压下降所达到的最低值称为</a:t>
            </a:r>
            <a:r>
              <a:rPr lang="zh-CN" altLang="en-US" sz="2400" b="1" dirty="0">
                <a:solidFill>
                  <a:srgbClr val="130BAD"/>
                </a:solidFill>
                <a:latin typeface="+mn-ea"/>
                <a:ea typeface="+mn-ea"/>
              </a:rPr>
              <a:t>舒张压</a:t>
            </a:r>
            <a:r>
              <a:rPr lang="zh-CN" altLang="en-US" sz="2400" b="1" dirty="0">
                <a:latin typeface="+mn-ea"/>
                <a:ea typeface="+mn-ea"/>
              </a:rPr>
              <a:t>。</a:t>
            </a:r>
            <a:endParaRPr lang="en-US" altLang="zh-CN" sz="2400" b="1" dirty="0">
              <a:latin typeface="+mn-ea"/>
              <a:ea typeface="+mn-ea"/>
            </a:endParaRPr>
          </a:p>
          <a:p>
            <a:pPr algn="just">
              <a:spcBef>
                <a:spcPts val="600"/>
              </a:spcBef>
              <a:buClr>
                <a:schemeClr val="hlink"/>
              </a:buClr>
              <a:buSzPct val="90000"/>
              <a:buBlip>
                <a:blip r:embed="rId3"/>
              </a:buBlip>
            </a:pPr>
            <a:r>
              <a:rPr lang="zh-CN" altLang="en-US" sz="2400" b="1" dirty="0">
                <a:latin typeface="+mn-ea"/>
                <a:ea typeface="+mn-ea"/>
              </a:rPr>
              <a:t>动脉血压是心脏射血功能和外周血管状态（阻力）的综合反映。</a:t>
            </a:r>
            <a:endParaRPr lang="en-US" altLang="zh-CN" sz="2400" b="1" dirty="0">
              <a:latin typeface="+mn-ea"/>
              <a:ea typeface="+mn-ea"/>
            </a:endParaRPr>
          </a:p>
        </p:txBody>
      </p:sp>
    </p:spTree>
    <p:extLst>
      <p:ext uri="{BB962C8B-B14F-4D97-AF65-F5344CB8AC3E}">
        <p14:creationId xmlns:p14="http://schemas.microsoft.com/office/powerpoint/2010/main" val="233029172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251520" y="1124744"/>
            <a:ext cx="7920880" cy="4525963"/>
          </a:xfrm>
        </p:spPr>
        <p:txBody>
          <a:bodyPr>
            <a:normAutofit/>
          </a:bodyPr>
          <a:lstStyle/>
          <a:p>
            <a:pPr algn="just">
              <a:lnSpc>
                <a:spcPct val="110000"/>
              </a:lnSpc>
              <a:spcBef>
                <a:spcPts val="600"/>
              </a:spcBef>
              <a:buClr>
                <a:schemeClr val="hlink"/>
              </a:buClr>
              <a:buSzPct val="90000"/>
              <a:buBlip>
                <a:blip r:embed="rId2"/>
              </a:buBlip>
            </a:pPr>
            <a:r>
              <a:rPr lang="zh-CN" altLang="en-US" sz="2400" b="1" dirty="0">
                <a:latin typeface="+mn-ea"/>
              </a:rPr>
              <a:t>测定人体动脉血压的方法，一般采用</a:t>
            </a:r>
            <a:r>
              <a:rPr lang="zh-CN" altLang="en-US" sz="2400" b="1" dirty="0">
                <a:solidFill>
                  <a:srgbClr val="0000CC"/>
                </a:solidFill>
                <a:latin typeface="+mn-ea"/>
              </a:rPr>
              <a:t>间接测量法</a:t>
            </a:r>
            <a:r>
              <a:rPr lang="zh-CN" altLang="en-US" sz="2400" b="1" dirty="0">
                <a:latin typeface="+mn-ea"/>
              </a:rPr>
              <a:t>。</a:t>
            </a:r>
            <a:endParaRPr lang="en-US" altLang="zh-CN" sz="2400" b="1" dirty="0">
              <a:latin typeface="+mn-ea"/>
            </a:endParaRPr>
          </a:p>
          <a:p>
            <a:pPr lvl="1" algn="just">
              <a:lnSpc>
                <a:spcPct val="110000"/>
              </a:lnSpc>
              <a:spcBef>
                <a:spcPts val="600"/>
              </a:spcBef>
            </a:pPr>
            <a:r>
              <a:rPr lang="zh-CN" altLang="en-US" sz="2400" b="1" dirty="0">
                <a:solidFill>
                  <a:schemeClr val="tx1"/>
                </a:solidFill>
                <a:latin typeface="+mn-ea"/>
              </a:rPr>
              <a:t>间接测量动脉血压的方法又分听诊法、触诊法、振动法等多种。其中</a:t>
            </a:r>
            <a:r>
              <a:rPr lang="zh-CN" altLang="en-US" sz="2400" b="1" dirty="0">
                <a:solidFill>
                  <a:srgbClr val="130BAD"/>
                </a:solidFill>
                <a:latin typeface="+mn-ea"/>
              </a:rPr>
              <a:t>听诊法</a:t>
            </a:r>
            <a:r>
              <a:rPr lang="zh-CN" altLang="en-US" sz="2400" b="1" dirty="0">
                <a:solidFill>
                  <a:schemeClr val="tx1"/>
                </a:solidFill>
                <a:latin typeface="+mn-ea"/>
              </a:rPr>
              <a:t>灵敏而又简便，所以最常用。</a:t>
            </a:r>
            <a:endParaRPr lang="en-US" altLang="zh-CN" sz="2400" b="1" dirty="0">
              <a:solidFill>
                <a:schemeClr val="tx1"/>
              </a:solidFill>
              <a:latin typeface="+mn-ea"/>
            </a:endParaRPr>
          </a:p>
          <a:p>
            <a:pPr lvl="1" algn="just">
              <a:lnSpc>
                <a:spcPct val="110000"/>
              </a:lnSpc>
              <a:spcBef>
                <a:spcPts val="600"/>
              </a:spcBef>
            </a:pPr>
            <a:r>
              <a:rPr lang="zh-CN" altLang="en-US" sz="2400" b="1" dirty="0">
                <a:latin typeface="+mn-ea"/>
                <a:ea typeface="+mn-ea"/>
              </a:rPr>
              <a:t>通常血液在血管内流动时没有声音，如给血管施加压力</a:t>
            </a:r>
            <a:r>
              <a:rPr lang="en-US" altLang="zh-CN" sz="2400" b="1" dirty="0">
                <a:latin typeface="+mn-ea"/>
                <a:ea typeface="+mn-ea"/>
              </a:rPr>
              <a:t>,</a:t>
            </a:r>
            <a:r>
              <a:rPr lang="zh-CN" altLang="en-US" sz="2400" b="1" dirty="0">
                <a:latin typeface="+mn-ea"/>
                <a:ea typeface="+mn-ea"/>
              </a:rPr>
              <a:t>使血管变窄，形成血液涡流，则可发出声音</a:t>
            </a:r>
            <a:r>
              <a:rPr lang="en-US" altLang="zh-CN" sz="2400" b="1" dirty="0">
                <a:latin typeface="+mn-ea"/>
                <a:ea typeface="+mn-ea"/>
              </a:rPr>
              <a:t>,</a:t>
            </a:r>
            <a:r>
              <a:rPr lang="zh-CN" altLang="en-US" sz="2400" b="1" dirty="0">
                <a:latin typeface="+mn-ea"/>
                <a:ea typeface="+mn-ea"/>
              </a:rPr>
              <a:t>称为</a:t>
            </a:r>
            <a:r>
              <a:rPr lang="zh-CN" altLang="en-US" sz="2400" b="1" dirty="0">
                <a:solidFill>
                  <a:srgbClr val="130BAD"/>
                </a:solidFill>
                <a:latin typeface="+mn-ea"/>
                <a:ea typeface="+mn-ea"/>
              </a:rPr>
              <a:t>血管音</a:t>
            </a:r>
            <a:r>
              <a:rPr lang="zh-CN" altLang="en-US" sz="2400" b="1" dirty="0">
                <a:latin typeface="+mn-ea"/>
                <a:ea typeface="+mn-ea"/>
              </a:rPr>
              <a:t>。</a:t>
            </a:r>
            <a:endParaRPr lang="en-US" altLang="zh-CN" sz="2400" b="1" dirty="0">
              <a:latin typeface="+mn-ea"/>
              <a:ea typeface="+mn-ea"/>
            </a:endParaRPr>
          </a:p>
          <a:p>
            <a:pPr lvl="1" algn="just">
              <a:lnSpc>
                <a:spcPct val="110000"/>
              </a:lnSpc>
              <a:spcBef>
                <a:spcPts val="600"/>
              </a:spcBef>
            </a:pPr>
            <a:r>
              <a:rPr lang="zh-CN" altLang="en-US" sz="2400" b="1" dirty="0">
                <a:solidFill>
                  <a:schemeClr val="tx1"/>
                </a:solidFill>
              </a:rPr>
              <a:t>听诊法使用血压计的袖带（压脉带）在动脉外加压，通过听诊器判断血管音的变化来测量动脉血压。</a:t>
            </a:r>
            <a:endParaRPr lang="en-US" altLang="zh-CN" sz="2400" b="1" dirty="0">
              <a:solidFill>
                <a:schemeClr val="tx1"/>
              </a:solidFill>
            </a:endParaRPr>
          </a:p>
          <a:p>
            <a:pPr algn="just">
              <a:lnSpc>
                <a:spcPct val="110000"/>
              </a:lnSpc>
              <a:spcBef>
                <a:spcPts val="600"/>
              </a:spcBef>
              <a:buClr>
                <a:schemeClr val="hlink"/>
              </a:buClr>
              <a:buSzPct val="90000"/>
              <a:buBlip>
                <a:blip r:embed="rId2"/>
              </a:buBlip>
            </a:pPr>
            <a:endParaRPr lang="zh-CN" altLang="en-US" sz="2400" dirty="0"/>
          </a:p>
        </p:txBody>
      </p:sp>
    </p:spTree>
    <p:extLst>
      <p:ext uri="{BB962C8B-B14F-4D97-AF65-F5344CB8AC3E}">
        <p14:creationId xmlns:p14="http://schemas.microsoft.com/office/powerpoint/2010/main" val="979111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CCA8885-7EFD-4F2B-B75D-83C3C31CBB14}"/>
              </a:ext>
            </a:extLst>
          </p:cNvPr>
          <p:cNvSpPr>
            <a:spLocks noGrp="1"/>
          </p:cNvSpPr>
          <p:nvPr>
            <p:ph idx="1"/>
          </p:nvPr>
        </p:nvSpPr>
        <p:spPr>
          <a:xfrm>
            <a:off x="467544" y="1052736"/>
            <a:ext cx="7632848" cy="4525963"/>
          </a:xfrm>
        </p:spPr>
        <p:txBody>
          <a:bodyPr>
            <a:normAutofit/>
          </a:bodyPr>
          <a:lstStyle/>
          <a:p>
            <a:pPr algn="just">
              <a:lnSpc>
                <a:spcPct val="110000"/>
              </a:lnSpc>
              <a:spcBef>
                <a:spcPts val="1200"/>
              </a:spcBef>
              <a:buClr>
                <a:schemeClr val="hlink"/>
              </a:buClr>
              <a:buSzPct val="90000"/>
              <a:buBlip>
                <a:blip r:embed="rId2"/>
              </a:buBlip>
            </a:pPr>
            <a:r>
              <a:rPr lang="zh-CN" altLang="en-US" sz="2400" b="1" dirty="0">
                <a:solidFill>
                  <a:srgbClr val="660066"/>
                </a:solidFill>
                <a:latin typeface="+mn-ea"/>
              </a:rPr>
              <a:t>恰好可以完全阻断血流所必需的最小管外压力</a:t>
            </a:r>
            <a:r>
              <a:rPr lang="zh-CN" altLang="en-US" sz="2400" b="1" dirty="0">
                <a:latin typeface="+mn-ea"/>
              </a:rPr>
              <a:t>，即用听诊器可听到第一次声音时的管外压力，相当于</a:t>
            </a:r>
            <a:r>
              <a:rPr lang="zh-CN" altLang="en-US" sz="2400" b="1" dirty="0">
                <a:solidFill>
                  <a:srgbClr val="FF0000"/>
                </a:solidFill>
                <a:latin typeface="+mn-ea"/>
              </a:rPr>
              <a:t>收缩压（高压）</a:t>
            </a:r>
            <a:r>
              <a:rPr lang="zh-CN" altLang="en-US" sz="2400" b="1" dirty="0">
                <a:latin typeface="+mn-ea"/>
              </a:rPr>
              <a:t>，即心室收缩时的主动脉压；</a:t>
            </a:r>
            <a:endParaRPr lang="en-US" altLang="zh-CN" sz="2400" b="1" dirty="0">
              <a:latin typeface="+mn-ea"/>
            </a:endParaRPr>
          </a:p>
          <a:p>
            <a:pPr algn="just">
              <a:lnSpc>
                <a:spcPct val="110000"/>
              </a:lnSpc>
              <a:spcBef>
                <a:spcPts val="1200"/>
              </a:spcBef>
              <a:buClr>
                <a:schemeClr val="hlink"/>
              </a:buClr>
              <a:buSzPct val="90000"/>
              <a:buBlip>
                <a:blip r:embed="rId2"/>
              </a:buBlip>
            </a:pPr>
            <a:r>
              <a:rPr lang="zh-CN" altLang="en-US" sz="2400" b="1" dirty="0">
                <a:latin typeface="+mn-ea"/>
              </a:rPr>
              <a:t>在心室舒张时</a:t>
            </a:r>
            <a:r>
              <a:rPr lang="zh-CN" altLang="en-US" sz="2400" b="1" dirty="0">
                <a:solidFill>
                  <a:srgbClr val="660066"/>
                </a:solidFill>
                <a:latin typeface="+mn-ea"/>
              </a:rPr>
              <a:t>使血管中血流通过的最大管外压力</a:t>
            </a:r>
            <a:r>
              <a:rPr lang="zh-CN" altLang="en-US" sz="2400" b="1" dirty="0">
                <a:latin typeface="+mn-ea"/>
              </a:rPr>
              <a:t>，即用听诊器所听到的声音</a:t>
            </a:r>
            <a:r>
              <a:rPr lang="zh-CN" altLang="en-US" sz="2400" b="1" dirty="0">
                <a:solidFill>
                  <a:srgbClr val="130BAD"/>
                </a:solidFill>
                <a:latin typeface="+mn-ea"/>
              </a:rPr>
              <a:t>音调突变音量变小时</a:t>
            </a:r>
            <a:r>
              <a:rPr lang="zh-CN" altLang="en-US" sz="2400" b="1" dirty="0">
                <a:latin typeface="+mn-ea"/>
              </a:rPr>
              <a:t>的管外压力，相当于</a:t>
            </a:r>
            <a:r>
              <a:rPr lang="zh-CN" altLang="en-US" sz="2400" b="1" dirty="0">
                <a:solidFill>
                  <a:srgbClr val="FF0000"/>
                </a:solidFill>
                <a:latin typeface="+mn-ea"/>
              </a:rPr>
              <a:t>舒张压（低压）</a:t>
            </a:r>
            <a:r>
              <a:rPr lang="zh-CN" altLang="en-US" sz="2400" b="1" dirty="0">
                <a:latin typeface="+mn-ea"/>
              </a:rPr>
              <a:t>，即心室舒张时的主动脉压。</a:t>
            </a:r>
          </a:p>
          <a:p>
            <a:pPr>
              <a:lnSpc>
                <a:spcPct val="110000"/>
              </a:lnSpc>
              <a:spcBef>
                <a:spcPts val="1200"/>
              </a:spcBef>
            </a:pPr>
            <a:r>
              <a:rPr lang="zh-CN" altLang="en-US" sz="2400" b="1" dirty="0">
                <a:solidFill>
                  <a:schemeClr val="tx1"/>
                </a:solidFill>
                <a:latin typeface="+mn-ea"/>
              </a:rPr>
              <a:t>血压记录常以收缩压</a:t>
            </a:r>
            <a:r>
              <a:rPr lang="en-US" altLang="zh-CN" sz="2400" b="1" dirty="0">
                <a:solidFill>
                  <a:schemeClr val="tx1"/>
                </a:solidFill>
                <a:latin typeface="+mn-ea"/>
              </a:rPr>
              <a:t>/</a:t>
            </a:r>
            <a:r>
              <a:rPr lang="zh-CN" altLang="en-US" sz="2400" b="1" dirty="0">
                <a:solidFill>
                  <a:schemeClr val="tx1"/>
                </a:solidFill>
                <a:latin typeface="+mn-ea"/>
              </a:rPr>
              <a:t>舒张压表示，单位为</a:t>
            </a:r>
            <a:r>
              <a:rPr lang="en-US" altLang="zh-CN" sz="2400" b="1" cap="none" dirty="0">
                <a:solidFill>
                  <a:schemeClr val="tx1"/>
                </a:solidFill>
                <a:latin typeface="+mn-ea"/>
              </a:rPr>
              <a:t>mm</a:t>
            </a:r>
            <a:r>
              <a:rPr lang="en-US" altLang="zh-CN" sz="2400" b="1" dirty="0">
                <a:solidFill>
                  <a:schemeClr val="tx1"/>
                </a:solidFill>
                <a:latin typeface="+mn-ea"/>
              </a:rPr>
              <a:t>H</a:t>
            </a:r>
            <a:r>
              <a:rPr lang="en-US" altLang="zh-CN" sz="2400" b="1" cap="none" dirty="0">
                <a:solidFill>
                  <a:schemeClr val="tx1"/>
                </a:solidFill>
                <a:latin typeface="+mn-ea"/>
              </a:rPr>
              <a:t>g</a:t>
            </a:r>
            <a:r>
              <a:rPr lang="zh-CN" altLang="en-US" sz="2400" b="1" dirty="0">
                <a:solidFill>
                  <a:schemeClr val="tx1"/>
                </a:solidFill>
                <a:latin typeface="+mn-ea"/>
              </a:rPr>
              <a:t>或</a:t>
            </a:r>
            <a:r>
              <a:rPr lang="en-US" altLang="zh-CN" sz="2400" b="1" cap="none" dirty="0">
                <a:solidFill>
                  <a:schemeClr val="tx1"/>
                </a:solidFill>
                <a:latin typeface="+mn-ea"/>
              </a:rPr>
              <a:t>k</a:t>
            </a:r>
            <a:r>
              <a:rPr lang="en-US" altLang="zh-CN" sz="2400" b="1" dirty="0">
                <a:solidFill>
                  <a:schemeClr val="tx1"/>
                </a:solidFill>
                <a:latin typeface="+mn-ea"/>
              </a:rPr>
              <a:t>P</a:t>
            </a:r>
            <a:r>
              <a:rPr lang="en-US" altLang="zh-CN" sz="2400" b="1" cap="none" dirty="0">
                <a:solidFill>
                  <a:schemeClr val="tx1"/>
                </a:solidFill>
                <a:latin typeface="+mn-ea"/>
              </a:rPr>
              <a:t>a</a:t>
            </a:r>
            <a:r>
              <a:rPr lang="zh-CN" altLang="en-US" sz="2400" b="1" dirty="0">
                <a:solidFill>
                  <a:schemeClr val="tx1"/>
                </a:solidFill>
                <a:latin typeface="+mn-ea"/>
              </a:rPr>
              <a:t>，如 </a:t>
            </a:r>
            <a:r>
              <a:rPr lang="en-US" altLang="zh-CN" sz="2400" b="1" dirty="0">
                <a:solidFill>
                  <a:schemeClr val="tx1"/>
                </a:solidFill>
                <a:latin typeface="+mn-ea"/>
              </a:rPr>
              <a:t>120/75 </a:t>
            </a:r>
            <a:r>
              <a:rPr lang="en-US" altLang="zh-CN" sz="2400" b="1" cap="none" dirty="0">
                <a:latin typeface="+mn-ea"/>
              </a:rPr>
              <a:t>mm</a:t>
            </a:r>
            <a:r>
              <a:rPr lang="en-US" altLang="zh-CN" sz="2400" b="1" dirty="0">
                <a:latin typeface="+mn-ea"/>
              </a:rPr>
              <a:t>H</a:t>
            </a:r>
            <a:r>
              <a:rPr lang="en-US" altLang="zh-CN" sz="2400" b="1" cap="none" dirty="0">
                <a:latin typeface="+mn-ea"/>
              </a:rPr>
              <a:t>g</a:t>
            </a:r>
            <a:r>
              <a:rPr lang="zh-CN" altLang="en-US" sz="2400" b="1" dirty="0">
                <a:solidFill>
                  <a:schemeClr val="tx1"/>
                </a:solidFill>
                <a:latin typeface="+mn-ea"/>
              </a:rPr>
              <a:t>（</a:t>
            </a:r>
            <a:r>
              <a:rPr lang="en-US" altLang="zh-CN" sz="2400" b="1" dirty="0">
                <a:solidFill>
                  <a:schemeClr val="tx1"/>
                </a:solidFill>
                <a:latin typeface="+mn-ea"/>
              </a:rPr>
              <a:t>16/10 </a:t>
            </a:r>
            <a:r>
              <a:rPr lang="en-US" altLang="zh-CN" sz="2400" b="1" cap="none" dirty="0">
                <a:solidFill>
                  <a:schemeClr val="tx1"/>
                </a:solidFill>
                <a:latin typeface="+mn-ea"/>
              </a:rPr>
              <a:t>k</a:t>
            </a:r>
            <a:r>
              <a:rPr lang="en-US" altLang="zh-CN" sz="2400" b="1" dirty="0">
                <a:solidFill>
                  <a:schemeClr val="tx1"/>
                </a:solidFill>
                <a:latin typeface="+mn-ea"/>
              </a:rPr>
              <a:t>P</a:t>
            </a:r>
            <a:r>
              <a:rPr lang="en-US" altLang="zh-CN" sz="2400" b="1" cap="none" dirty="0">
                <a:solidFill>
                  <a:schemeClr val="tx1"/>
                </a:solidFill>
                <a:latin typeface="+mn-ea"/>
              </a:rPr>
              <a:t>a</a:t>
            </a:r>
            <a:r>
              <a:rPr lang="en-US" altLang="zh-CN" sz="2400" b="1" dirty="0">
                <a:solidFill>
                  <a:schemeClr val="tx1"/>
                </a:solidFill>
                <a:latin typeface="+mn-ea"/>
              </a:rPr>
              <a:t>)</a:t>
            </a:r>
            <a:r>
              <a:rPr lang="zh-CN" altLang="en-US" sz="2400" b="1" dirty="0">
                <a:solidFill>
                  <a:schemeClr val="tx1"/>
                </a:solidFill>
                <a:latin typeface="+mn-ea"/>
              </a:rPr>
              <a:t>。</a:t>
            </a:r>
          </a:p>
          <a:p>
            <a:pPr>
              <a:lnSpc>
                <a:spcPct val="110000"/>
              </a:lnSpc>
              <a:spcBef>
                <a:spcPts val="1200"/>
              </a:spcBef>
            </a:pPr>
            <a:endParaRPr lang="zh-CN" altLang="en-US" sz="2400" dirty="0"/>
          </a:p>
        </p:txBody>
      </p:sp>
    </p:spTree>
    <p:extLst>
      <p:ext uri="{BB962C8B-B14F-4D97-AF65-F5344CB8AC3E}">
        <p14:creationId xmlns:p14="http://schemas.microsoft.com/office/powerpoint/2010/main" val="783117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7546BCC-965A-795F-52E4-10D880BFF5FC}"/>
              </a:ext>
            </a:extLst>
          </p:cNvPr>
          <p:cNvSpPr>
            <a:spLocks noGrp="1"/>
          </p:cNvSpPr>
          <p:nvPr>
            <p:ph idx="1"/>
          </p:nvPr>
        </p:nvSpPr>
        <p:spPr>
          <a:xfrm>
            <a:off x="467544" y="908720"/>
            <a:ext cx="7704856" cy="4608512"/>
          </a:xfrm>
        </p:spPr>
        <p:txBody>
          <a:bodyPr>
            <a:noAutofit/>
          </a:bodyPr>
          <a:lstStyle/>
          <a:p>
            <a:pPr algn="just">
              <a:spcBef>
                <a:spcPts val="600"/>
              </a:spcBef>
            </a:pPr>
            <a:r>
              <a:rPr lang="zh-CN" altLang="en-US" sz="2400" b="1" dirty="0">
                <a:latin typeface="+mn-ea"/>
              </a:rPr>
              <a:t>我国健康青年人在安静状态时的</a:t>
            </a:r>
            <a:r>
              <a:rPr lang="zh-CN" altLang="en-US" sz="2400" b="1" dirty="0">
                <a:solidFill>
                  <a:srgbClr val="0F098D"/>
                </a:solidFill>
                <a:latin typeface="+mn-ea"/>
              </a:rPr>
              <a:t>收缩压为</a:t>
            </a:r>
            <a:r>
              <a:rPr lang="en-US" altLang="zh-CN" sz="2400" b="1" dirty="0">
                <a:solidFill>
                  <a:srgbClr val="0F098D"/>
                </a:solidFill>
                <a:latin typeface="+mn-ea"/>
              </a:rPr>
              <a:t>100~120 mmHg</a:t>
            </a:r>
            <a:r>
              <a:rPr lang="zh-CN" altLang="en-US" sz="2400" b="1" dirty="0">
                <a:solidFill>
                  <a:srgbClr val="0F098D"/>
                </a:solidFill>
                <a:latin typeface="+mn-ea"/>
              </a:rPr>
              <a:t>，舒张压为</a:t>
            </a:r>
            <a:r>
              <a:rPr lang="en-US" altLang="zh-CN" sz="2400" b="1" dirty="0">
                <a:solidFill>
                  <a:srgbClr val="0F098D"/>
                </a:solidFill>
                <a:latin typeface="+mn-ea"/>
              </a:rPr>
              <a:t>60~80 mmHg</a:t>
            </a:r>
            <a:r>
              <a:rPr lang="zh-CN" altLang="en-US" sz="2400" b="1" dirty="0">
                <a:solidFill>
                  <a:srgbClr val="0F098D"/>
                </a:solidFill>
                <a:latin typeface="+mn-ea"/>
              </a:rPr>
              <a:t>，脉压差为</a:t>
            </a:r>
            <a:r>
              <a:rPr lang="en-US" altLang="zh-CN" sz="2400" b="1" dirty="0">
                <a:solidFill>
                  <a:srgbClr val="0F098D"/>
                </a:solidFill>
                <a:latin typeface="+mn-ea"/>
              </a:rPr>
              <a:t>30~40 mmHg</a:t>
            </a:r>
            <a:r>
              <a:rPr lang="zh-CN" altLang="en-US" sz="2400" b="1" dirty="0">
                <a:latin typeface="+mn-ea"/>
              </a:rPr>
              <a:t>。</a:t>
            </a:r>
          </a:p>
          <a:p>
            <a:pPr algn="just">
              <a:spcBef>
                <a:spcPts val="600"/>
              </a:spcBef>
            </a:pPr>
            <a:r>
              <a:rPr lang="zh-CN" altLang="en-US" sz="2400" b="1" dirty="0">
                <a:solidFill>
                  <a:srgbClr val="7030A0"/>
                </a:solidFill>
                <a:latin typeface="+mn-ea"/>
              </a:rPr>
              <a:t>剧烈运动</a:t>
            </a:r>
            <a:r>
              <a:rPr lang="zh-CN" altLang="en-US" sz="2400" b="1" dirty="0">
                <a:latin typeface="+mn-ea"/>
              </a:rPr>
              <a:t>时，肌体对血氧量的需求增大，心率加快，</a:t>
            </a:r>
            <a:r>
              <a:rPr lang="zh-CN" altLang="en-US" sz="2400" b="1" strike="noStrike" kern="1200" dirty="0">
                <a:effectLst/>
                <a:latin typeface="+mn-ea"/>
                <a:cs typeface="+mn-cs"/>
              </a:rPr>
              <a:t>心输出量</a:t>
            </a:r>
            <a:r>
              <a:rPr lang="zh-CN" altLang="en-US" sz="2400" b="1" dirty="0">
                <a:latin typeface="+mn-ea"/>
              </a:rPr>
              <a:t>急剧上升，收缩压升高，</a:t>
            </a:r>
            <a:r>
              <a:rPr lang="zh-CN" altLang="en-US" sz="2400" b="1" strike="noStrike" kern="1200" dirty="0">
                <a:effectLst/>
                <a:latin typeface="+mn-ea"/>
                <a:cs typeface="+mn-cs"/>
              </a:rPr>
              <a:t>动脉血管</a:t>
            </a:r>
            <a:r>
              <a:rPr lang="zh-CN" altLang="en-US" sz="2400" b="1" dirty="0">
                <a:latin typeface="+mn-ea"/>
              </a:rPr>
              <a:t>的阻力降低，舒张压降低。因此，运动后收缩压升高，舒张压适当下降或保持不变。</a:t>
            </a:r>
            <a:endParaRPr lang="en-US" altLang="zh-CN" sz="2400" b="1" dirty="0">
              <a:latin typeface="+mn-ea"/>
            </a:endParaRPr>
          </a:p>
          <a:p>
            <a:pPr algn="just">
              <a:spcBef>
                <a:spcPts val="600"/>
              </a:spcBef>
            </a:pPr>
            <a:r>
              <a:rPr lang="zh-CN" altLang="en-US" sz="2400" b="1" i="0" kern="1200" dirty="0">
                <a:solidFill>
                  <a:srgbClr val="7030A0"/>
                </a:solidFill>
                <a:effectLst/>
                <a:latin typeface="+mn-ea"/>
                <a:cs typeface="+mn-cs"/>
              </a:rPr>
              <a:t>卧位变为坐位或站位</a:t>
            </a:r>
            <a:r>
              <a:rPr lang="zh-CN" altLang="en-US" sz="2400" b="1" i="0" kern="1200" dirty="0">
                <a:effectLst/>
                <a:latin typeface="+mn-ea"/>
                <a:cs typeface="+mn-cs"/>
              </a:rPr>
              <a:t>时，由于重力作用，血液沉积在低重心部，回心血量减少，心舒末期容积</a:t>
            </a:r>
            <a:r>
              <a:rPr lang="en-US" altLang="zh-CN" sz="2400" b="1" i="0" kern="1200" dirty="0">
                <a:effectLst/>
                <a:latin typeface="+mn-ea"/>
                <a:cs typeface="+mn-cs"/>
              </a:rPr>
              <a:t>(</a:t>
            </a:r>
            <a:r>
              <a:rPr lang="zh-CN" altLang="en-US" sz="2400" b="1" i="0" kern="1200" dirty="0">
                <a:effectLst/>
                <a:latin typeface="+mn-ea"/>
                <a:cs typeface="+mn-cs"/>
              </a:rPr>
              <a:t>前负荷</a:t>
            </a:r>
            <a:r>
              <a:rPr lang="en-US" altLang="zh-CN" sz="2400" b="1" i="0" kern="1200" dirty="0">
                <a:effectLst/>
                <a:latin typeface="+mn-ea"/>
                <a:cs typeface="+mn-cs"/>
              </a:rPr>
              <a:t>)</a:t>
            </a:r>
            <a:r>
              <a:rPr lang="zh-CN" altLang="en-US" sz="2400" b="1" i="0" kern="1200" dirty="0">
                <a:effectLst/>
                <a:latin typeface="+mn-ea"/>
                <a:cs typeface="+mn-cs"/>
              </a:rPr>
              <a:t>下降，心收缩力下降，每搏量下降，使血压下降，随后</a:t>
            </a:r>
            <a:r>
              <a:rPr lang="zh-CN" altLang="en-US" sz="2400" b="1" dirty="0">
                <a:latin typeface="+mn-ea"/>
              </a:rPr>
              <a:t>会</a:t>
            </a:r>
            <a:r>
              <a:rPr lang="zh-CN" altLang="en-US" sz="2400" b="1" i="0" kern="1200" dirty="0">
                <a:effectLst/>
                <a:latin typeface="+mn-ea"/>
                <a:cs typeface="+mn-cs"/>
              </a:rPr>
              <a:t>触发压力感受器，使血压回升。</a:t>
            </a:r>
            <a:endParaRPr lang="zh-CN" altLang="en-US" sz="2400" b="1" dirty="0">
              <a:latin typeface="+mn-ea"/>
            </a:endParaRPr>
          </a:p>
          <a:p>
            <a:pPr algn="just">
              <a:spcBef>
                <a:spcPts val="600"/>
              </a:spcBef>
            </a:pPr>
            <a:endParaRPr lang="zh-CN" altLang="en-US" sz="2400" b="1" dirty="0">
              <a:latin typeface="+mn-ea"/>
            </a:endParaRPr>
          </a:p>
        </p:txBody>
      </p:sp>
    </p:spTree>
    <p:extLst>
      <p:ext uri="{BB962C8B-B14F-4D97-AF65-F5344CB8AC3E}">
        <p14:creationId xmlns:p14="http://schemas.microsoft.com/office/powerpoint/2010/main" val="3140752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7B82FB4-BC82-48B4-AF65-00EB7C7FCC1E}"/>
              </a:ext>
            </a:extLst>
          </p:cNvPr>
          <p:cNvSpPr>
            <a:spLocks noGrp="1"/>
          </p:cNvSpPr>
          <p:nvPr>
            <p:ph idx="1"/>
          </p:nvPr>
        </p:nvSpPr>
        <p:spPr>
          <a:xfrm>
            <a:off x="683568" y="1268760"/>
            <a:ext cx="7272808" cy="4536504"/>
          </a:xfrm>
        </p:spPr>
        <p:txBody>
          <a:bodyPr>
            <a:normAutofit/>
          </a:bodyPr>
          <a:lstStyle/>
          <a:p>
            <a:pPr algn="just">
              <a:spcBef>
                <a:spcPts val="1200"/>
              </a:spcBef>
            </a:pPr>
            <a:r>
              <a:rPr lang="zh-CN" altLang="en-US" sz="2400" b="1" dirty="0"/>
              <a:t>了解心电测量的原理，学习用计算机采集系统记录人体心电图的方法；</a:t>
            </a:r>
            <a:endParaRPr lang="en-US" altLang="zh-CN" sz="2400" b="1" dirty="0"/>
          </a:p>
          <a:p>
            <a:pPr algn="just">
              <a:spcBef>
                <a:spcPts val="600"/>
              </a:spcBef>
            </a:pPr>
            <a:r>
              <a:rPr lang="zh-CN" altLang="en-US" sz="2400" b="1" dirty="0"/>
              <a:t>学习正常心电图中各波的命名与波形，了解其生理意义；</a:t>
            </a:r>
            <a:endParaRPr lang="en-US" altLang="zh-CN" sz="2400" b="1" dirty="0"/>
          </a:p>
          <a:p>
            <a:pPr algn="just">
              <a:spcBef>
                <a:spcPts val="600"/>
              </a:spcBef>
            </a:pPr>
            <a:r>
              <a:rPr lang="zh-CN" altLang="en-US" sz="2400" b="1" dirty="0"/>
              <a:t>学习利用心电图计量心率、</a:t>
            </a:r>
            <a:r>
              <a:rPr lang="en-US" altLang="zh-CN" sz="2400" b="1" dirty="0"/>
              <a:t>P-R</a:t>
            </a:r>
            <a:r>
              <a:rPr lang="zh-CN" altLang="en-US" sz="2400" b="1" dirty="0"/>
              <a:t>间期、</a:t>
            </a:r>
            <a:r>
              <a:rPr lang="en-US" altLang="zh-CN" sz="2400" b="1" dirty="0"/>
              <a:t>Q-T</a:t>
            </a:r>
            <a:r>
              <a:rPr lang="zh-CN" altLang="en-US" sz="2400" b="1" dirty="0"/>
              <a:t>间期等各项数值。</a:t>
            </a:r>
            <a:endParaRPr lang="en-US" altLang="zh-CN" sz="2400" b="1" dirty="0"/>
          </a:p>
          <a:p>
            <a:pPr algn="just">
              <a:spcBef>
                <a:spcPts val="600"/>
              </a:spcBef>
            </a:pPr>
            <a:r>
              <a:rPr lang="zh-CN" altLang="en-US" sz="2400" b="1" dirty="0"/>
              <a:t>熟悉微循环检测的观察部位、指标及临床意义。</a:t>
            </a:r>
            <a:endParaRPr lang="en-US" altLang="zh-CN" sz="2400" b="1" dirty="0"/>
          </a:p>
          <a:p>
            <a:pPr algn="just">
              <a:spcBef>
                <a:spcPts val="600"/>
              </a:spcBef>
            </a:pPr>
            <a:r>
              <a:rPr lang="zh-CN" altLang="en-US" sz="2400" b="1" dirty="0"/>
              <a:t>学习听诊法测定人体动脉血压的原理和方法；</a:t>
            </a:r>
            <a:endParaRPr lang="en-US" altLang="zh-CN" sz="2400" b="1" dirty="0"/>
          </a:p>
          <a:p>
            <a:pPr algn="just">
              <a:spcBef>
                <a:spcPts val="600"/>
              </a:spcBef>
            </a:pPr>
            <a:r>
              <a:rPr lang="zh-CN" altLang="en-US" sz="2400" b="1" dirty="0"/>
              <a:t>观察运动对人体动脉血压的影响；</a:t>
            </a:r>
            <a:endParaRPr lang="en-US" altLang="zh-CN" sz="2400" b="1" dirty="0"/>
          </a:p>
          <a:p>
            <a:pPr algn="just">
              <a:spcBef>
                <a:spcPts val="600"/>
              </a:spcBef>
            </a:pPr>
            <a:r>
              <a:rPr lang="zh-CN" altLang="en-US" sz="2400" b="1" dirty="0"/>
              <a:t>了解人体动脉血压的正常值范围。</a:t>
            </a:r>
            <a:endParaRPr lang="en-US" altLang="zh-CN" sz="2400" b="1" dirty="0"/>
          </a:p>
          <a:p>
            <a:pPr algn="just">
              <a:spcBef>
                <a:spcPts val="1200"/>
              </a:spcBef>
            </a:pPr>
            <a:endParaRPr lang="en-US" altLang="zh-CN" sz="2400" b="1" dirty="0">
              <a:solidFill>
                <a:schemeClr val="tx1"/>
              </a:solidFill>
            </a:endParaRPr>
          </a:p>
        </p:txBody>
      </p:sp>
      <p:sp>
        <p:nvSpPr>
          <p:cNvPr id="3" name="Rectangle 5">
            <a:extLst>
              <a:ext uri="{FF2B5EF4-FFF2-40B4-BE49-F238E27FC236}">
                <a16:creationId xmlns:a16="http://schemas.microsoft.com/office/drawing/2014/main" id="{D83FCD88-6499-A977-3357-0F79CB909605}"/>
              </a:ext>
            </a:extLst>
          </p:cNvPr>
          <p:cNvSpPr>
            <a:spLocks noChangeArrowheads="1"/>
          </p:cNvSpPr>
          <p:nvPr/>
        </p:nvSpPr>
        <p:spPr bwMode="auto">
          <a:xfrm>
            <a:off x="395536" y="332656"/>
            <a:ext cx="3644938" cy="58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90000"/>
              </a:lnSpc>
            </a:pPr>
            <a:r>
              <a:rPr lang="en-US" altLang="zh-CN" sz="3200" b="1" dirty="0">
                <a:solidFill>
                  <a:srgbClr val="3A22C8"/>
                </a:solidFill>
                <a:ea typeface="黑体" panose="02010609060101010101" pitchFamily="49" charset="-122"/>
                <a:cs typeface="Arial" panose="020B0604020202020204" pitchFamily="34" charset="0"/>
              </a:rPr>
              <a:t>II </a:t>
            </a:r>
            <a:r>
              <a:rPr lang="en-US" altLang="zh-CN" sz="3200" b="1" dirty="0">
                <a:solidFill>
                  <a:srgbClr val="3A22C8"/>
                </a:solidFill>
                <a:latin typeface="黑体" panose="02010609060101010101" pitchFamily="49" charset="-122"/>
                <a:ea typeface="黑体" panose="02010609060101010101" pitchFamily="49" charset="-122"/>
              </a:rPr>
              <a:t> </a:t>
            </a:r>
            <a:r>
              <a:rPr lang="zh-CN" altLang="en-US" sz="3200" b="1" dirty="0">
                <a:solidFill>
                  <a:srgbClr val="3A22C8"/>
                </a:solidFill>
                <a:latin typeface="黑体" panose="02010609060101010101" pitchFamily="49" charset="-122"/>
                <a:ea typeface="黑体" panose="02010609060101010101" pitchFamily="49" charset="-122"/>
              </a:rPr>
              <a:t>实验目的</a:t>
            </a:r>
          </a:p>
        </p:txBody>
      </p:sp>
    </p:spTree>
    <p:extLst>
      <p:ext uri="{BB962C8B-B14F-4D97-AF65-F5344CB8AC3E}">
        <p14:creationId xmlns:p14="http://schemas.microsoft.com/office/powerpoint/2010/main" val="82390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sz="quarter" idx="4294967295"/>
          </p:nvPr>
        </p:nvSpPr>
        <p:spPr>
          <a:xfrm>
            <a:off x="395536" y="984403"/>
            <a:ext cx="7781398" cy="3043865"/>
          </a:xfrm>
          <a:prstGeom prst="rect">
            <a:avLst/>
          </a:prstGeom>
        </p:spPr>
        <p:txBody>
          <a:bodyPr vert="horz" lIns="91440" tIns="45720" rIns="91440" bIns="45720" rtlCol="0" anchor="ctr">
            <a:normAutofit lnSpcReduction="10000"/>
          </a:bodyPr>
          <a:lstStyle/>
          <a:p>
            <a:pPr marL="457200" lvl="1" algn="just">
              <a:lnSpc>
                <a:spcPct val="120000"/>
              </a:lnSpc>
              <a:spcBef>
                <a:spcPts val="600"/>
              </a:spcBef>
            </a:pPr>
            <a:r>
              <a:rPr lang="zh-CN" altLang="en-US" sz="2400" b="1" dirty="0">
                <a:latin typeface="黑体" pitchFamily="49" charset="-122"/>
                <a:ea typeface="黑体" pitchFamily="49" charset="-122"/>
              </a:rPr>
              <a:t>正常人体内，由</a:t>
            </a:r>
            <a:r>
              <a:rPr lang="zh-CN" altLang="en-US" sz="2400" b="1" dirty="0">
                <a:solidFill>
                  <a:srgbClr val="130BAD"/>
                </a:solidFill>
                <a:latin typeface="黑体" pitchFamily="49" charset="-122"/>
                <a:ea typeface="黑体" pitchFamily="49" charset="-122"/>
              </a:rPr>
              <a:t>窦房结</a:t>
            </a:r>
            <a:r>
              <a:rPr lang="zh-CN" altLang="en-US" sz="2400" b="1" dirty="0">
                <a:latin typeface="黑体" pitchFamily="49" charset="-122"/>
                <a:ea typeface="黑体" pitchFamily="49" charset="-122"/>
              </a:rPr>
              <a:t>发出的兴奋传播到左、右心房，再通过房室结、房室束、浦肯野纤维传播到左、右心室，先后引起心房和心室的收缩。</a:t>
            </a:r>
            <a:endParaRPr lang="en-US" altLang="zh-CN" sz="2400" b="1" dirty="0">
              <a:latin typeface="黑体" pitchFamily="49" charset="-122"/>
              <a:ea typeface="黑体" pitchFamily="49" charset="-122"/>
            </a:endParaRPr>
          </a:p>
          <a:p>
            <a:pPr marL="457200" lvl="1" algn="just">
              <a:lnSpc>
                <a:spcPct val="120000"/>
              </a:lnSpc>
              <a:spcBef>
                <a:spcPts val="600"/>
              </a:spcBef>
            </a:pPr>
            <a:r>
              <a:rPr lang="zh-CN" altLang="en-US" sz="2400" b="1" dirty="0">
                <a:latin typeface="黑体" pitchFamily="49" charset="-122"/>
                <a:ea typeface="黑体" pitchFamily="49" charset="-122"/>
              </a:rPr>
              <a:t>心脏各部分在兴奋过程中出现的</a:t>
            </a:r>
            <a:r>
              <a:rPr lang="zh-CN" altLang="en-US" sz="2400" b="1" dirty="0">
                <a:solidFill>
                  <a:srgbClr val="7030A0"/>
                </a:solidFill>
                <a:latin typeface="黑体" pitchFamily="49" charset="-122"/>
                <a:ea typeface="黑体" pitchFamily="49" charset="-122"/>
              </a:rPr>
              <a:t>生物电活动</a:t>
            </a:r>
            <a:r>
              <a:rPr lang="zh-CN" altLang="en-US" sz="2400" b="1" dirty="0">
                <a:latin typeface="黑体" pitchFamily="49" charset="-122"/>
                <a:ea typeface="黑体" pitchFamily="49" charset="-122"/>
              </a:rPr>
              <a:t>经由心脏周围的导电组织和体液传播到身体表面，利用固定于体表的测量电极可记录到这一系列的电变化，描记为</a:t>
            </a:r>
            <a:r>
              <a:rPr lang="zh-CN" altLang="en-US" sz="2400" b="1" dirty="0">
                <a:solidFill>
                  <a:srgbClr val="7030A0"/>
                </a:solidFill>
                <a:latin typeface="黑体" pitchFamily="49" charset="-122"/>
                <a:ea typeface="黑体" pitchFamily="49" charset="-122"/>
              </a:rPr>
              <a:t>人体心电图</a:t>
            </a:r>
            <a:r>
              <a:rPr lang="zh-CN" altLang="en-US" sz="2400" b="1" dirty="0">
                <a:latin typeface="黑体" pitchFamily="49" charset="-122"/>
                <a:ea typeface="黑体" pitchFamily="49" charset="-122"/>
              </a:rPr>
              <a:t>（</a:t>
            </a:r>
            <a:r>
              <a:rPr lang="en-US" altLang="zh-CN" sz="2400" b="1" dirty="0">
                <a:solidFill>
                  <a:srgbClr val="7030A0"/>
                </a:solidFill>
                <a:latin typeface="黑体" pitchFamily="49" charset="-122"/>
                <a:ea typeface="黑体" pitchFamily="49" charset="-122"/>
              </a:rPr>
              <a:t>ECG</a:t>
            </a:r>
            <a:r>
              <a:rPr lang="zh-CN" altLang="en-US" sz="2400" b="1" dirty="0">
                <a:latin typeface="黑体" pitchFamily="49" charset="-122"/>
                <a:ea typeface="黑体" pitchFamily="49" charset="-122"/>
              </a:rPr>
              <a:t>，</a:t>
            </a:r>
            <a:r>
              <a:rPr lang="en-US" altLang="zh-CN" sz="2400" b="1" dirty="0">
                <a:latin typeface="黑体" pitchFamily="49" charset="-122"/>
                <a:ea typeface="黑体" pitchFamily="49" charset="-122"/>
              </a:rPr>
              <a:t>Electrocardiography</a:t>
            </a:r>
            <a:r>
              <a:rPr lang="zh-CN" altLang="en-US" sz="2400" b="1" dirty="0">
                <a:latin typeface="黑体" pitchFamily="49" charset="-122"/>
                <a:ea typeface="黑体" pitchFamily="49" charset="-122"/>
              </a:rPr>
              <a:t>）。</a:t>
            </a:r>
            <a:endParaRPr lang="en-US" altLang="zh-CN" sz="2400" b="1" dirty="0">
              <a:latin typeface="黑体" pitchFamily="49" charset="-122"/>
              <a:ea typeface="黑体" pitchFamily="49" charset="-122"/>
            </a:endParaRPr>
          </a:p>
        </p:txBody>
      </p:sp>
      <p:pic>
        <p:nvPicPr>
          <p:cNvPr id="6"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val="0"/>
              </a:ext>
            </a:extLst>
          </a:blip>
          <a:srcRect t="4861" b="9613"/>
          <a:stretch/>
        </p:blipFill>
        <p:spPr bwMode="auto">
          <a:xfrm>
            <a:off x="1468047" y="4207405"/>
            <a:ext cx="6183620" cy="19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本框 1">
            <a:extLst>
              <a:ext uri="{FF2B5EF4-FFF2-40B4-BE49-F238E27FC236}">
                <a16:creationId xmlns:a16="http://schemas.microsoft.com/office/drawing/2014/main" id="{F91E4EA5-FB42-863D-512B-A5FDB64E050E}"/>
              </a:ext>
            </a:extLst>
          </p:cNvPr>
          <p:cNvSpPr txBox="1"/>
          <p:nvPr/>
        </p:nvSpPr>
        <p:spPr>
          <a:xfrm>
            <a:off x="4860032" y="6151405"/>
            <a:ext cx="1694839" cy="307777"/>
          </a:xfrm>
          <a:prstGeom prst="rect">
            <a:avLst/>
          </a:prstGeom>
          <a:noFill/>
        </p:spPr>
        <p:txBody>
          <a:bodyPr wrap="square">
            <a:spAutoFit/>
          </a:bodyPr>
          <a:lstStyle/>
          <a:p>
            <a:r>
              <a:rPr lang="en-US" altLang="zh-CN" sz="1400" dirty="0"/>
              <a:t>(</a:t>
            </a:r>
            <a:r>
              <a:rPr lang="zh-CN" altLang="en-US" sz="1400" dirty="0"/>
              <a:t>项辉，</a:t>
            </a:r>
            <a:r>
              <a:rPr lang="en-US" altLang="zh-CN" sz="1400" dirty="0"/>
              <a:t>2008)</a:t>
            </a:r>
            <a:endParaRPr lang="zh-CN" altLang="en-US" sz="1400" dirty="0"/>
          </a:p>
        </p:txBody>
      </p:sp>
      <p:sp>
        <p:nvSpPr>
          <p:cNvPr id="7" name="标题 1">
            <a:extLst>
              <a:ext uri="{FF2B5EF4-FFF2-40B4-BE49-F238E27FC236}">
                <a16:creationId xmlns:a16="http://schemas.microsoft.com/office/drawing/2014/main" id="{17652B2D-4F15-CE99-4BC2-A3BAADB18E04}"/>
              </a:ext>
            </a:extLst>
          </p:cNvPr>
          <p:cNvSpPr txBox="1">
            <a:spLocks/>
          </p:cNvSpPr>
          <p:nvPr/>
        </p:nvSpPr>
        <p:spPr>
          <a:xfrm>
            <a:off x="323528" y="318908"/>
            <a:ext cx="3623785" cy="589812"/>
          </a:xfrm>
          <a:prstGeom prst="rect">
            <a:avLst/>
          </a:prstGeom>
          <a:noFill/>
        </p:spPr>
        <p:txBody>
          <a:bodyPr>
            <a:no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lnSpc>
                <a:spcPct val="90000"/>
              </a:lnSpc>
              <a:spcAft>
                <a:spcPts val="0"/>
              </a:spcAft>
            </a:pPr>
            <a:r>
              <a:rPr lang="en-US" altLang="zh-CN" sz="3200" dirty="0">
                <a:solidFill>
                  <a:srgbClr val="3A22C8"/>
                </a:solidFill>
                <a:effectLst/>
                <a:latin typeface="Arial" panose="020B0604020202020204" pitchFamily="34" charset="0"/>
                <a:ea typeface="黑体" panose="02010609060101010101" pitchFamily="49" charset="-122"/>
                <a:cs typeface="Arial" panose="020B0604020202020204" pitchFamily="34" charset="0"/>
              </a:rPr>
              <a:t>I  </a:t>
            </a:r>
            <a:r>
              <a:rPr lang="zh-CN" altLang="en-US" sz="3200" dirty="0">
                <a:solidFill>
                  <a:srgbClr val="3A22C8"/>
                </a:solidFill>
                <a:effectLst/>
                <a:latin typeface="黑体" panose="02010609060101010101" pitchFamily="49" charset="-122"/>
                <a:ea typeface="黑体" panose="02010609060101010101" pitchFamily="49" charset="-122"/>
                <a:cs typeface="+mn-cs"/>
              </a:rPr>
              <a:t>基本实验原理</a:t>
            </a:r>
          </a:p>
        </p:txBody>
      </p:sp>
    </p:spTree>
    <p:extLst>
      <p:ext uri="{BB962C8B-B14F-4D97-AF65-F5344CB8AC3E}">
        <p14:creationId xmlns:p14="http://schemas.microsoft.com/office/powerpoint/2010/main" val="4224840301"/>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EB0F5C2-96DA-437B-8F31-A197E02643E8}"/>
              </a:ext>
            </a:extLst>
          </p:cNvPr>
          <p:cNvSpPr>
            <a:spLocks noGrp="1"/>
          </p:cNvSpPr>
          <p:nvPr>
            <p:ph idx="1"/>
          </p:nvPr>
        </p:nvSpPr>
        <p:spPr>
          <a:xfrm>
            <a:off x="313184" y="910865"/>
            <a:ext cx="7715200" cy="2315515"/>
          </a:xfrm>
        </p:spPr>
        <p:txBody>
          <a:bodyPr>
            <a:normAutofit/>
          </a:bodyPr>
          <a:lstStyle/>
          <a:p>
            <a:pPr algn="just">
              <a:lnSpc>
                <a:spcPct val="110000"/>
              </a:lnSpc>
            </a:pPr>
            <a:r>
              <a:rPr lang="zh-CN" altLang="en-US" sz="2400" b="1" dirty="0">
                <a:latin typeface="黑体" pitchFamily="49" charset="-122"/>
                <a:ea typeface="黑体" pitchFamily="49" charset="-122"/>
              </a:rPr>
              <a:t>受试者（</a:t>
            </a:r>
            <a:r>
              <a:rPr lang="zh-CN" altLang="zh-CN" sz="2400" b="1" dirty="0">
                <a:latin typeface="黑体" pitchFamily="49" charset="-122"/>
                <a:ea typeface="黑体" pitchFamily="49" charset="-122"/>
              </a:rPr>
              <a:t>人</a:t>
            </a:r>
            <a:r>
              <a:rPr lang="zh-CN" altLang="en-US" sz="2400" b="1" dirty="0">
                <a:latin typeface="黑体" pitchFamily="49" charset="-122"/>
                <a:ea typeface="黑体" pitchFamily="49" charset="-122"/>
              </a:rPr>
              <a:t>），</a:t>
            </a:r>
            <a:r>
              <a:rPr lang="en-US" altLang="zh-CN" sz="2400" b="1" dirty="0">
                <a:latin typeface="黑体" panose="02010609060101010101" pitchFamily="49" charset="-122"/>
                <a:ea typeface="黑体" panose="02010609060101010101" pitchFamily="49" charset="-122"/>
              </a:rPr>
              <a:t>RM6240E</a:t>
            </a:r>
            <a:r>
              <a:rPr lang="zh-CN" altLang="en-US" sz="2400" b="1" dirty="0">
                <a:latin typeface="黑体" pitchFamily="49" charset="-122"/>
                <a:ea typeface="黑体" pitchFamily="49" charset="-122"/>
              </a:rPr>
              <a:t>型多道生理信号采集处理系统（人体机能实验</a:t>
            </a:r>
            <a:r>
              <a:rPr lang="zh-CN" altLang="zh-CN" sz="2400" b="1" dirty="0">
                <a:latin typeface="黑体" pitchFamily="49" charset="-122"/>
                <a:ea typeface="黑体" pitchFamily="49" charset="-122"/>
              </a:rPr>
              <a:t>系统</a:t>
            </a:r>
            <a:r>
              <a:rPr lang="zh-CN" altLang="en-US" sz="2400" b="1" dirty="0">
                <a:latin typeface="黑体" pitchFamily="49" charset="-122"/>
                <a:ea typeface="黑体" pitchFamily="49" charset="-122"/>
              </a:rPr>
              <a:t>）</a:t>
            </a:r>
            <a:r>
              <a:rPr lang="zh-CN" altLang="zh-CN" sz="2400" b="1" dirty="0">
                <a:latin typeface="黑体" pitchFamily="49" charset="-122"/>
                <a:ea typeface="黑体" pitchFamily="49" charset="-122"/>
              </a:rPr>
              <a:t>，</a:t>
            </a:r>
            <a:r>
              <a:rPr lang="zh-CN" altLang="en-US" sz="2400" b="1" dirty="0"/>
              <a:t>电极夹，引导线及延长线，生理盐水棉球，酒精棉球</a:t>
            </a:r>
            <a:r>
              <a:rPr lang="en-US" altLang="zh-CN" sz="2400" b="1" dirty="0">
                <a:latin typeface="黑体" pitchFamily="49" charset="-122"/>
                <a:ea typeface="黑体" pitchFamily="49" charset="-122"/>
              </a:rPr>
              <a:t>;</a:t>
            </a:r>
            <a:r>
              <a:rPr lang="zh-CN" altLang="en-US" sz="2400" b="1" dirty="0"/>
              <a:t> </a:t>
            </a:r>
            <a:r>
              <a:rPr lang="en-US" altLang="zh-CN" sz="2400" b="1" dirty="0"/>
              <a:t>xw880</a:t>
            </a:r>
            <a:r>
              <a:rPr lang="zh-CN" altLang="en-US" sz="2400" b="1" dirty="0"/>
              <a:t>型人体甲襞微循环观测仪</a:t>
            </a:r>
            <a:r>
              <a:rPr lang="en-US" altLang="zh-CN" sz="2400" b="1" dirty="0"/>
              <a:t>( 400 X )</a:t>
            </a:r>
            <a:r>
              <a:rPr lang="zh-CN" altLang="en-US" sz="2400" b="1" dirty="0"/>
              <a:t>，香柏油，冰水；</a:t>
            </a:r>
            <a:r>
              <a:rPr lang="zh-CN" altLang="zh-CN" sz="2400" b="1" dirty="0">
                <a:latin typeface="黑体" pitchFamily="49" charset="-122"/>
              </a:rPr>
              <a:t>血压计，听诊器，</a:t>
            </a:r>
            <a:r>
              <a:rPr lang="zh-CN" altLang="en-US" sz="2400" b="1" dirty="0">
                <a:latin typeface="黑体" pitchFamily="49" charset="-122"/>
              </a:rPr>
              <a:t>医用胶带</a:t>
            </a:r>
            <a:endParaRPr lang="zh-CN" altLang="en-US" sz="2400" b="1" dirty="0"/>
          </a:p>
        </p:txBody>
      </p:sp>
      <p:graphicFrame>
        <p:nvGraphicFramePr>
          <p:cNvPr id="5" name="Object 7">
            <a:extLst>
              <a:ext uri="{FF2B5EF4-FFF2-40B4-BE49-F238E27FC236}">
                <a16:creationId xmlns:a16="http://schemas.microsoft.com/office/drawing/2014/main" id="{7CF71E7D-18A8-4070-B71F-35F79611B52D}"/>
              </a:ext>
            </a:extLst>
          </p:cNvPr>
          <p:cNvGraphicFramePr>
            <a:graphicFrameLocks noChangeAspect="1"/>
          </p:cNvGraphicFramePr>
          <p:nvPr>
            <p:extLst>
              <p:ext uri="{D42A27DB-BD31-4B8C-83A1-F6EECF244321}">
                <p14:modId xmlns:p14="http://schemas.microsoft.com/office/powerpoint/2010/main" val="1113541842"/>
              </p:ext>
            </p:extLst>
          </p:nvPr>
        </p:nvGraphicFramePr>
        <p:xfrm>
          <a:off x="501548" y="3288827"/>
          <a:ext cx="2157680" cy="1618627"/>
        </p:xfrm>
        <a:graphic>
          <a:graphicData uri="http://schemas.openxmlformats.org/presentationml/2006/ole">
            <mc:AlternateContent xmlns:mc="http://schemas.openxmlformats.org/markup-compatibility/2006">
              <mc:Choice xmlns:v="urn:schemas-microsoft-com:vml" Requires="v">
                <p:oleObj name="Image" r:id="rId3" imgW="3809524" imgH="2857143" progId="">
                  <p:embed/>
                </p:oleObj>
              </mc:Choice>
              <mc:Fallback>
                <p:oleObj name="Image" r:id="rId3" imgW="3809524" imgH="2857143" progId="">
                  <p:embed/>
                  <p:pic>
                    <p:nvPicPr>
                      <p:cNvPr id="5" name="Object 7">
                        <a:extLst>
                          <a:ext uri="{FF2B5EF4-FFF2-40B4-BE49-F238E27FC236}">
                            <a16:creationId xmlns:a16="http://schemas.microsoft.com/office/drawing/2014/main" id="{7CF71E7D-18A8-4070-B71F-35F79611B52D}"/>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548" y="3288827"/>
                        <a:ext cx="2157680" cy="1618627"/>
                      </a:xfrm>
                      <a:prstGeom prst="rect">
                        <a:avLst/>
                      </a:prstGeom>
                      <a:noFill/>
                      <a:ln>
                        <a:noFill/>
                      </a:ln>
                      <a:effectLst/>
                    </p:spPr>
                  </p:pic>
                </p:oleObj>
              </mc:Fallback>
            </mc:AlternateContent>
          </a:graphicData>
        </a:graphic>
      </p:graphicFrame>
      <p:sp>
        <p:nvSpPr>
          <p:cNvPr id="6" name="Text Box 17">
            <a:extLst>
              <a:ext uri="{FF2B5EF4-FFF2-40B4-BE49-F238E27FC236}">
                <a16:creationId xmlns:a16="http://schemas.microsoft.com/office/drawing/2014/main" id="{AFF1DC35-AFD9-4CA6-9F5B-2795A4CD762E}"/>
              </a:ext>
            </a:extLst>
          </p:cNvPr>
          <p:cNvSpPr txBox="1">
            <a:spLocks noChangeArrowheads="1"/>
          </p:cNvSpPr>
          <p:nvPr/>
        </p:nvSpPr>
        <p:spPr bwMode="auto">
          <a:xfrm>
            <a:off x="914828" y="5157192"/>
            <a:ext cx="13311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zh-CN" altLang="en-US" sz="2000" b="1" dirty="0">
                <a:latin typeface="+mn-ea"/>
                <a:ea typeface="+mn-ea"/>
              </a:rPr>
              <a:t>听诊器</a:t>
            </a:r>
          </a:p>
        </p:txBody>
      </p:sp>
      <p:sp>
        <p:nvSpPr>
          <p:cNvPr id="7" name="Text Box 18">
            <a:extLst>
              <a:ext uri="{FF2B5EF4-FFF2-40B4-BE49-F238E27FC236}">
                <a16:creationId xmlns:a16="http://schemas.microsoft.com/office/drawing/2014/main" id="{DD473866-53B7-40E8-B925-37AA89578A20}"/>
              </a:ext>
            </a:extLst>
          </p:cNvPr>
          <p:cNvSpPr txBox="1">
            <a:spLocks noChangeArrowheads="1"/>
          </p:cNvSpPr>
          <p:nvPr/>
        </p:nvSpPr>
        <p:spPr bwMode="auto">
          <a:xfrm>
            <a:off x="3695591" y="5878295"/>
            <a:ext cx="1140619" cy="400110"/>
          </a:xfrm>
          <a:prstGeom prst="rect">
            <a:avLst/>
          </a:prstGeom>
          <a:solidFill>
            <a:srgbClr val="FFFFFF"/>
          </a:solidFill>
          <a:ln>
            <a:noFill/>
          </a:ln>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zh-CN" altLang="en-US" sz="2000" b="1" dirty="0">
                <a:latin typeface="+mn-ea"/>
                <a:ea typeface="+mn-ea"/>
              </a:rPr>
              <a:t>血压计</a:t>
            </a:r>
          </a:p>
        </p:txBody>
      </p:sp>
      <p:graphicFrame>
        <p:nvGraphicFramePr>
          <p:cNvPr id="10" name="对象 9">
            <a:extLst>
              <a:ext uri="{FF2B5EF4-FFF2-40B4-BE49-F238E27FC236}">
                <a16:creationId xmlns:a16="http://schemas.microsoft.com/office/drawing/2014/main" id="{EF45138D-9943-4C30-BF00-481F1763D6F7}"/>
              </a:ext>
            </a:extLst>
          </p:cNvPr>
          <p:cNvGraphicFramePr>
            <a:graphicFrameLocks noChangeAspect="1"/>
          </p:cNvGraphicFramePr>
          <p:nvPr>
            <p:extLst>
              <p:ext uri="{D42A27DB-BD31-4B8C-83A1-F6EECF244321}">
                <p14:modId xmlns:p14="http://schemas.microsoft.com/office/powerpoint/2010/main" val="2597806967"/>
              </p:ext>
            </p:extLst>
          </p:nvPr>
        </p:nvGraphicFramePr>
        <p:xfrm>
          <a:off x="3051986" y="2965198"/>
          <a:ext cx="2427831" cy="2835630"/>
        </p:xfrm>
        <a:graphic>
          <a:graphicData uri="http://schemas.openxmlformats.org/presentationml/2006/ole">
            <mc:AlternateContent xmlns:mc="http://schemas.openxmlformats.org/markup-compatibility/2006">
              <mc:Choice xmlns:v="urn:schemas-microsoft-com:vml" Requires="v">
                <p:oleObj name="Image" r:id="rId5" imgW="3250440" imgH="3796560" progId="Photoshop.Image.10">
                  <p:embed/>
                </p:oleObj>
              </mc:Choice>
              <mc:Fallback>
                <p:oleObj name="Image" r:id="rId5" imgW="3250440" imgH="3796560" progId="Photoshop.Image.10">
                  <p:embed/>
                  <p:pic>
                    <p:nvPicPr>
                      <p:cNvPr id="10" name="对象 9">
                        <a:extLst>
                          <a:ext uri="{FF2B5EF4-FFF2-40B4-BE49-F238E27FC236}">
                            <a16:creationId xmlns:a16="http://schemas.microsoft.com/office/drawing/2014/main" id="{EF45138D-9943-4C30-BF00-481F1763D6F7}"/>
                          </a:ext>
                        </a:extLst>
                      </p:cNvPr>
                      <p:cNvPicPr/>
                      <p:nvPr/>
                    </p:nvPicPr>
                    <p:blipFill>
                      <a:blip r:embed="rId6"/>
                      <a:stretch>
                        <a:fillRect/>
                      </a:stretch>
                    </p:blipFill>
                    <p:spPr>
                      <a:xfrm>
                        <a:off x="3051986" y="2965198"/>
                        <a:ext cx="2427831" cy="2835630"/>
                      </a:xfrm>
                      <a:prstGeom prst="rect">
                        <a:avLst/>
                      </a:prstGeom>
                    </p:spPr>
                  </p:pic>
                </p:oleObj>
              </mc:Fallback>
            </mc:AlternateContent>
          </a:graphicData>
        </a:graphic>
      </p:graphicFrame>
      <p:sp>
        <p:nvSpPr>
          <p:cNvPr id="3" name="Rectangle 5">
            <a:extLst>
              <a:ext uri="{FF2B5EF4-FFF2-40B4-BE49-F238E27FC236}">
                <a16:creationId xmlns:a16="http://schemas.microsoft.com/office/drawing/2014/main" id="{01FD3FB0-B8E3-ED1A-A57B-E3D58F85A866}"/>
              </a:ext>
            </a:extLst>
          </p:cNvPr>
          <p:cNvSpPr>
            <a:spLocks noChangeArrowheads="1"/>
          </p:cNvSpPr>
          <p:nvPr/>
        </p:nvSpPr>
        <p:spPr bwMode="auto">
          <a:xfrm>
            <a:off x="107504" y="182686"/>
            <a:ext cx="3881517" cy="83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90000"/>
              </a:lnSpc>
            </a:pPr>
            <a:r>
              <a:rPr lang="en-US" altLang="zh-CN" sz="3200" b="1" dirty="0">
                <a:solidFill>
                  <a:srgbClr val="3A22C8"/>
                </a:solidFill>
                <a:ea typeface="黑体" panose="02010609060101010101" pitchFamily="49" charset="-122"/>
                <a:cs typeface="Arial" panose="020B0604020202020204" pitchFamily="34" charset="0"/>
              </a:rPr>
              <a:t>III  </a:t>
            </a:r>
            <a:r>
              <a:rPr lang="zh-CN" altLang="en-US" sz="3200" b="1" dirty="0">
                <a:solidFill>
                  <a:srgbClr val="3A22C8"/>
                </a:solidFill>
                <a:latin typeface="黑体" panose="02010609060101010101" pitchFamily="49" charset="-122"/>
                <a:ea typeface="黑体" panose="02010609060101010101" pitchFamily="49" charset="-122"/>
              </a:rPr>
              <a:t>实验对象与器材</a:t>
            </a:r>
          </a:p>
        </p:txBody>
      </p:sp>
      <p:pic>
        <p:nvPicPr>
          <p:cNvPr id="4" name="Picture 2">
            <a:extLst>
              <a:ext uri="{FF2B5EF4-FFF2-40B4-BE49-F238E27FC236}">
                <a16:creationId xmlns:a16="http://schemas.microsoft.com/office/drawing/2014/main" id="{FA252F12-1A19-4B9C-C441-1050FFB2D0F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9133" y="2581127"/>
            <a:ext cx="2340210" cy="3219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文本框 11">
            <a:extLst>
              <a:ext uri="{FF2B5EF4-FFF2-40B4-BE49-F238E27FC236}">
                <a16:creationId xmlns:a16="http://schemas.microsoft.com/office/drawing/2014/main" id="{949F661C-B796-0477-46DE-5EEBA43EF631}"/>
              </a:ext>
            </a:extLst>
          </p:cNvPr>
          <p:cNvSpPr txBox="1"/>
          <p:nvPr/>
        </p:nvSpPr>
        <p:spPr>
          <a:xfrm>
            <a:off x="4942498" y="5931857"/>
            <a:ext cx="4310022" cy="646331"/>
          </a:xfrm>
          <a:prstGeom prst="rect">
            <a:avLst/>
          </a:prstGeom>
          <a:noFill/>
        </p:spPr>
        <p:txBody>
          <a:bodyPr wrap="square">
            <a:spAutoFit/>
          </a:bodyPr>
          <a:lstStyle/>
          <a:p>
            <a:pPr algn="ctr"/>
            <a:r>
              <a:rPr lang="zh-CN" altLang="en-US" sz="1800" b="1" dirty="0"/>
              <a:t>甲襞微循环观测仪</a:t>
            </a:r>
            <a:endParaRPr lang="en-US" altLang="zh-CN" sz="1800" b="1" dirty="0"/>
          </a:p>
          <a:p>
            <a:pPr algn="ctr"/>
            <a:r>
              <a:rPr lang="zh-CN" altLang="en-US" b="1" dirty="0"/>
              <a:t>（显示屏大小：</a:t>
            </a:r>
            <a:r>
              <a:rPr lang="en-US" altLang="zh-CN" b="1" dirty="0"/>
              <a:t>16.5 X 12.2 cm</a:t>
            </a:r>
            <a:r>
              <a:rPr lang="en-US" altLang="zh-CN" b="1" baseline="30000" dirty="0"/>
              <a:t>2</a:t>
            </a:r>
            <a:r>
              <a:rPr lang="zh-CN" altLang="en-US" b="1" dirty="0"/>
              <a:t>）</a:t>
            </a:r>
            <a:endParaRPr lang="zh-CN" altLang="en-US" dirty="0"/>
          </a:p>
        </p:txBody>
      </p:sp>
    </p:spTree>
    <p:extLst>
      <p:ext uri="{BB962C8B-B14F-4D97-AF65-F5344CB8AC3E}">
        <p14:creationId xmlns:p14="http://schemas.microsoft.com/office/powerpoint/2010/main" val="1610892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1547664" y="1628800"/>
            <a:ext cx="7270576" cy="1296144"/>
          </a:xfrm>
        </p:spPr>
        <p:txBody>
          <a:bodyPr>
            <a:normAutofit/>
          </a:bodyPr>
          <a:lstStyle/>
          <a:p>
            <a:pPr algn="l">
              <a:spcBef>
                <a:spcPts val="600"/>
              </a:spcBef>
              <a:spcAft>
                <a:spcPts val="600"/>
              </a:spcAft>
            </a:pPr>
            <a:r>
              <a:rPr lang="zh-CN" altLang="en-US" sz="3200" b="1" kern="100" dirty="0">
                <a:solidFill>
                  <a:schemeClr val="tx1"/>
                </a:solidFill>
                <a:effectLst/>
                <a:latin typeface="黑体" panose="02010609060101010101" pitchFamily="49" charset="-122"/>
                <a:ea typeface="黑体" panose="02010609060101010101" pitchFamily="49" charset="-122"/>
              </a:rPr>
              <a:t>实验</a:t>
            </a:r>
            <a:r>
              <a:rPr lang="en-US" altLang="zh-CN" sz="3200" b="1" kern="100" dirty="0">
                <a:solidFill>
                  <a:schemeClr val="tx1"/>
                </a:solidFill>
                <a:effectLst/>
                <a:latin typeface="黑体" panose="02010609060101010101" pitchFamily="49" charset="-122"/>
                <a:ea typeface="黑体" panose="02010609060101010101" pitchFamily="49" charset="-122"/>
              </a:rPr>
              <a:t>11 </a:t>
            </a:r>
            <a:r>
              <a:rPr lang="zh-CN" altLang="en-US" sz="3200" dirty="0">
                <a:solidFill>
                  <a:schemeClr val="tx1"/>
                </a:solidFill>
                <a:effectLst/>
                <a:latin typeface="黑体" panose="02010609060101010101" pitchFamily="49" charset="-122"/>
              </a:rPr>
              <a:t>人体体表心电图的描记</a:t>
            </a:r>
            <a:endParaRPr lang="zh-CN" altLang="en-US" sz="3200" b="1" dirty="0">
              <a:solidFill>
                <a:schemeClr val="tx1"/>
              </a:solidFill>
              <a:effectLst/>
              <a:latin typeface="黑体" panose="02010609060101010101" pitchFamily="49" charset="-122"/>
              <a:ea typeface="黑体" panose="02010609060101010101" pitchFamily="49" charset="-122"/>
            </a:endParaRPr>
          </a:p>
        </p:txBody>
      </p:sp>
      <p:sp>
        <p:nvSpPr>
          <p:cNvPr id="3" name="文本框 2">
            <a:extLst>
              <a:ext uri="{FF2B5EF4-FFF2-40B4-BE49-F238E27FC236}">
                <a16:creationId xmlns:a16="http://schemas.microsoft.com/office/drawing/2014/main" id="{EF76D014-9BAD-EE2A-46F1-BD87E5E8EBA7}"/>
              </a:ext>
            </a:extLst>
          </p:cNvPr>
          <p:cNvSpPr txBox="1"/>
          <p:nvPr/>
        </p:nvSpPr>
        <p:spPr>
          <a:xfrm>
            <a:off x="443133" y="705116"/>
            <a:ext cx="4572000" cy="584775"/>
          </a:xfrm>
          <a:prstGeom prst="rect">
            <a:avLst/>
          </a:prstGeom>
          <a:noFill/>
        </p:spPr>
        <p:txBody>
          <a:bodyPr wrap="square">
            <a:spAutoFit/>
          </a:bodyPr>
          <a:lstStyle/>
          <a:p>
            <a:r>
              <a:rPr lang="en-US" altLang="zh-CN" sz="3200" b="1" dirty="0">
                <a:solidFill>
                  <a:srgbClr val="171EA9"/>
                </a:solidFill>
                <a:latin typeface="Arial" panose="020B0604020202020204" pitchFamily="34" charset="0"/>
                <a:ea typeface="黑体" panose="02010609060101010101" pitchFamily="49" charset="-122"/>
                <a:cs typeface="Arial" panose="020B0604020202020204" pitchFamily="34" charset="0"/>
              </a:rPr>
              <a:t>IV</a:t>
            </a:r>
            <a:r>
              <a:rPr lang="en-US" altLang="zh-CN" sz="3200" b="1" dirty="0">
                <a:solidFill>
                  <a:srgbClr val="171EA9"/>
                </a:solidFill>
                <a:latin typeface="黑体" panose="02010609060101010101" pitchFamily="49" charset="-122"/>
                <a:ea typeface="黑体" panose="02010609060101010101" pitchFamily="49" charset="-122"/>
              </a:rPr>
              <a:t> </a:t>
            </a:r>
            <a:r>
              <a:rPr lang="zh-CN" altLang="en-US" sz="3200" b="1" dirty="0">
                <a:solidFill>
                  <a:srgbClr val="171EA9"/>
                </a:solidFill>
                <a:latin typeface="黑体" panose="02010609060101010101" pitchFamily="49" charset="-122"/>
                <a:ea typeface="黑体" panose="02010609060101010101" pitchFamily="49" charset="-122"/>
              </a:rPr>
              <a:t>实验过程</a:t>
            </a:r>
            <a:endParaRPr lang="zh-CN" altLang="en-US" sz="3200" dirty="0"/>
          </a:p>
        </p:txBody>
      </p:sp>
    </p:spTree>
    <p:extLst>
      <p:ext uri="{BB962C8B-B14F-4D97-AF65-F5344CB8AC3E}">
        <p14:creationId xmlns:p14="http://schemas.microsoft.com/office/powerpoint/2010/main" val="3743914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323528" y="404664"/>
            <a:ext cx="7848872" cy="4548117"/>
          </a:xfrm>
          <a:prstGeom prst="rect">
            <a:avLst/>
          </a:prstGeom>
        </p:spPr>
        <p:txBody>
          <a:bodyPr>
            <a:noAutofit/>
          </a:bodyPr>
          <a:lstStyle/>
          <a:p>
            <a:pPr lvl="1" algn="just"/>
            <a:r>
              <a:rPr lang="zh-CN" altLang="en-US" sz="2400" b="1" dirty="0"/>
              <a:t>受试者静坐，摘下眼镜、手表等金属物品及微型电器，全身放松。</a:t>
            </a:r>
            <a:endParaRPr lang="en-US" altLang="zh-CN" sz="2400" b="1" dirty="0"/>
          </a:p>
          <a:p>
            <a:pPr lvl="1" algn="just"/>
            <a:r>
              <a:rPr lang="zh-CN" altLang="en-US" sz="2400" b="1" dirty="0"/>
              <a:t>在安放电极夹的部位用酒精棉球擦洗去油脂，再用生理盐水擦湿。将电极夹安放在肌肉较少的部分，手部应在</a:t>
            </a:r>
            <a:r>
              <a:rPr lang="zh-CN" altLang="en-US" sz="2400" b="1" dirty="0">
                <a:solidFill>
                  <a:srgbClr val="FF0000"/>
                </a:solidFill>
              </a:rPr>
              <a:t>腕关节屈侧上方</a:t>
            </a:r>
            <a:r>
              <a:rPr lang="en-US" altLang="zh-CN" sz="2400" b="1" dirty="0">
                <a:solidFill>
                  <a:srgbClr val="FF0000"/>
                </a:solidFill>
              </a:rPr>
              <a:t>3~5 cm</a:t>
            </a:r>
            <a:r>
              <a:rPr lang="zh-CN" altLang="en-US" sz="2400" b="1" dirty="0">
                <a:solidFill>
                  <a:srgbClr val="FF0000"/>
                </a:solidFill>
              </a:rPr>
              <a:t>处</a:t>
            </a:r>
            <a:r>
              <a:rPr lang="zh-CN" altLang="en-US" sz="2400" b="1" dirty="0"/>
              <a:t>，足部在</a:t>
            </a:r>
            <a:r>
              <a:rPr lang="zh-CN" altLang="en-US" sz="2400" b="1" dirty="0">
                <a:solidFill>
                  <a:srgbClr val="FF0000"/>
                </a:solidFill>
              </a:rPr>
              <a:t>小腿下段内踝上方约</a:t>
            </a:r>
            <a:r>
              <a:rPr lang="en-US" altLang="zh-CN" sz="2400" b="1" dirty="0">
                <a:solidFill>
                  <a:srgbClr val="FF0000"/>
                </a:solidFill>
              </a:rPr>
              <a:t>3~5 cm</a:t>
            </a:r>
            <a:r>
              <a:rPr lang="zh-CN" altLang="en-US" sz="2400" b="1" dirty="0">
                <a:solidFill>
                  <a:srgbClr val="FF0000"/>
                </a:solidFill>
              </a:rPr>
              <a:t>处</a:t>
            </a:r>
            <a:r>
              <a:rPr lang="zh-CN" altLang="en-US" sz="2400" b="1" dirty="0"/>
              <a:t>。分别按下图中的三种标准肢体导联方式接好电极（至少接一组导联）。</a:t>
            </a:r>
            <a:endParaRPr lang="en-US" altLang="zh-CN" sz="2400" b="1" dirty="0"/>
          </a:p>
          <a:p>
            <a:pPr lvl="1" algn="just">
              <a:spcBef>
                <a:spcPts val="0"/>
              </a:spcBef>
            </a:pPr>
            <a:r>
              <a:rPr lang="en-US" altLang="zh-CN" sz="2400" dirty="0">
                <a:solidFill>
                  <a:srgbClr val="130BAD"/>
                </a:solidFill>
              </a:rPr>
              <a:t>I </a:t>
            </a:r>
            <a:r>
              <a:rPr lang="zh-CN" altLang="en-US" sz="2400" dirty="0">
                <a:solidFill>
                  <a:srgbClr val="130BAD"/>
                </a:solidFill>
              </a:rPr>
              <a:t>：左上肢（</a:t>
            </a:r>
            <a:r>
              <a:rPr lang="en-US" altLang="zh-CN" sz="2400" dirty="0">
                <a:solidFill>
                  <a:srgbClr val="130BAD"/>
                </a:solidFill>
              </a:rPr>
              <a:t>+</a:t>
            </a:r>
            <a:r>
              <a:rPr lang="zh-CN" altLang="en-US" sz="2400" dirty="0">
                <a:solidFill>
                  <a:srgbClr val="130BAD"/>
                </a:solidFill>
              </a:rPr>
              <a:t>）</a:t>
            </a:r>
            <a:r>
              <a:rPr lang="en-US" altLang="zh-CN" sz="2400" dirty="0">
                <a:solidFill>
                  <a:srgbClr val="130BAD"/>
                </a:solidFill>
              </a:rPr>
              <a:t>- </a:t>
            </a:r>
            <a:r>
              <a:rPr lang="zh-CN" altLang="en-US" sz="2400" dirty="0">
                <a:solidFill>
                  <a:srgbClr val="130BAD"/>
                </a:solidFill>
              </a:rPr>
              <a:t>右上肢（</a:t>
            </a:r>
            <a:r>
              <a:rPr lang="en-US" altLang="zh-CN" sz="2400" dirty="0">
                <a:solidFill>
                  <a:srgbClr val="130BAD"/>
                </a:solidFill>
              </a:rPr>
              <a:t>-</a:t>
            </a:r>
            <a:r>
              <a:rPr lang="zh-CN" altLang="en-US" sz="2400" dirty="0">
                <a:solidFill>
                  <a:srgbClr val="130BAD"/>
                </a:solidFill>
              </a:rPr>
              <a:t>）</a:t>
            </a:r>
            <a:endParaRPr lang="en-US" altLang="zh-CN" sz="2400" dirty="0">
              <a:solidFill>
                <a:srgbClr val="130BAD"/>
              </a:solidFill>
            </a:endParaRPr>
          </a:p>
          <a:p>
            <a:pPr lvl="1" algn="just">
              <a:spcBef>
                <a:spcPts val="0"/>
              </a:spcBef>
            </a:pPr>
            <a:r>
              <a:rPr lang="en-US" altLang="zh-CN" sz="2400" b="1" dirty="0">
                <a:solidFill>
                  <a:srgbClr val="130BAD"/>
                </a:solidFill>
              </a:rPr>
              <a:t>II</a:t>
            </a:r>
            <a:r>
              <a:rPr lang="zh-CN" altLang="en-US" sz="2400" b="1" dirty="0">
                <a:solidFill>
                  <a:srgbClr val="130BAD"/>
                </a:solidFill>
              </a:rPr>
              <a:t>：左下肢（</a:t>
            </a:r>
            <a:r>
              <a:rPr lang="en-US" altLang="zh-CN" sz="2400" b="1" dirty="0">
                <a:solidFill>
                  <a:srgbClr val="130BAD"/>
                </a:solidFill>
              </a:rPr>
              <a:t>+</a:t>
            </a:r>
            <a:r>
              <a:rPr lang="zh-CN" altLang="en-US" sz="2400" b="1" dirty="0">
                <a:solidFill>
                  <a:srgbClr val="130BAD"/>
                </a:solidFill>
              </a:rPr>
              <a:t>）</a:t>
            </a:r>
            <a:r>
              <a:rPr lang="en-US" altLang="zh-CN" sz="2400" b="1" dirty="0">
                <a:solidFill>
                  <a:srgbClr val="130BAD"/>
                </a:solidFill>
              </a:rPr>
              <a:t>- </a:t>
            </a:r>
            <a:r>
              <a:rPr lang="zh-CN" altLang="en-US" sz="2400" b="1" dirty="0">
                <a:solidFill>
                  <a:srgbClr val="130BAD"/>
                </a:solidFill>
              </a:rPr>
              <a:t>右上肢（</a:t>
            </a:r>
            <a:r>
              <a:rPr lang="en-US" altLang="zh-CN" sz="2400" b="1" dirty="0">
                <a:solidFill>
                  <a:srgbClr val="130BAD"/>
                </a:solidFill>
              </a:rPr>
              <a:t>-</a:t>
            </a:r>
            <a:r>
              <a:rPr lang="zh-CN" altLang="en-US" sz="2400" b="1" dirty="0">
                <a:solidFill>
                  <a:srgbClr val="130BAD"/>
                </a:solidFill>
              </a:rPr>
              <a:t>）</a:t>
            </a:r>
            <a:endParaRPr lang="en-US" altLang="zh-CN" sz="2400" b="1" dirty="0">
              <a:solidFill>
                <a:srgbClr val="130BAD"/>
              </a:solidFill>
            </a:endParaRPr>
          </a:p>
          <a:p>
            <a:pPr lvl="1" algn="just">
              <a:spcBef>
                <a:spcPts val="0"/>
              </a:spcBef>
            </a:pPr>
            <a:r>
              <a:rPr lang="en-US" altLang="zh-CN" sz="2400" dirty="0">
                <a:solidFill>
                  <a:srgbClr val="130BAD"/>
                </a:solidFill>
              </a:rPr>
              <a:t>III</a:t>
            </a:r>
            <a:r>
              <a:rPr lang="zh-CN" altLang="en-US" sz="2400" dirty="0">
                <a:solidFill>
                  <a:srgbClr val="130BAD"/>
                </a:solidFill>
              </a:rPr>
              <a:t>：左下肢（</a:t>
            </a:r>
            <a:r>
              <a:rPr lang="en-US" altLang="zh-CN" sz="2400" dirty="0">
                <a:solidFill>
                  <a:srgbClr val="130BAD"/>
                </a:solidFill>
              </a:rPr>
              <a:t>+</a:t>
            </a:r>
            <a:r>
              <a:rPr lang="zh-CN" altLang="en-US" sz="2400" dirty="0">
                <a:solidFill>
                  <a:srgbClr val="130BAD"/>
                </a:solidFill>
              </a:rPr>
              <a:t>）</a:t>
            </a:r>
            <a:r>
              <a:rPr lang="en-US" altLang="zh-CN" sz="2400" dirty="0">
                <a:solidFill>
                  <a:srgbClr val="130BAD"/>
                </a:solidFill>
              </a:rPr>
              <a:t>- </a:t>
            </a:r>
            <a:r>
              <a:rPr lang="zh-CN" altLang="en-US" sz="2400" dirty="0">
                <a:solidFill>
                  <a:srgbClr val="130BAD"/>
                </a:solidFill>
              </a:rPr>
              <a:t>左上肢（</a:t>
            </a:r>
            <a:r>
              <a:rPr lang="en-US" altLang="zh-CN" sz="2400" dirty="0">
                <a:solidFill>
                  <a:srgbClr val="130BAD"/>
                </a:solidFill>
              </a:rPr>
              <a:t>-</a:t>
            </a:r>
            <a:r>
              <a:rPr lang="zh-CN" altLang="en-US" sz="2400" dirty="0">
                <a:solidFill>
                  <a:srgbClr val="130BAD"/>
                </a:solidFill>
              </a:rPr>
              <a:t>）</a:t>
            </a:r>
            <a:endParaRPr lang="en-US" altLang="zh-CN" sz="2400" dirty="0">
              <a:solidFill>
                <a:srgbClr val="130BAD"/>
              </a:solidFill>
            </a:endParaRPr>
          </a:p>
          <a:p>
            <a:pPr lvl="1" algn="just">
              <a:spcBef>
                <a:spcPts val="0"/>
              </a:spcBef>
            </a:pPr>
            <a:r>
              <a:rPr lang="zh-CN" altLang="en-US" sz="2400" b="1" dirty="0"/>
              <a:t>      黑色：右下肢</a:t>
            </a:r>
            <a:endParaRPr lang="en-US" altLang="zh-CN" sz="2400" b="1" dirty="0"/>
          </a:p>
          <a:p>
            <a:pPr algn="just"/>
            <a:endParaRPr lang="zh-CN" altLang="en-US" sz="2400" b="1" dirty="0"/>
          </a:p>
        </p:txBody>
      </p:sp>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2000" contrast="20000"/>
                    </a14:imgEffect>
                  </a14:imgLayer>
                </a14:imgProps>
              </a:ext>
              <a:ext uri="{28A0092B-C50C-407E-A947-70E740481C1C}">
                <a14:useLocalDpi xmlns:a14="http://schemas.microsoft.com/office/drawing/2010/main" val="0"/>
              </a:ext>
            </a:extLst>
          </a:blip>
          <a:srcRect/>
          <a:stretch>
            <a:fillRect/>
          </a:stretch>
        </p:blipFill>
        <p:spPr bwMode="auto">
          <a:xfrm>
            <a:off x="1547664" y="4581128"/>
            <a:ext cx="5195379" cy="2017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4522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179512" y="548680"/>
            <a:ext cx="8172400" cy="5256584"/>
          </a:xfrm>
          <a:prstGeom prst="rect">
            <a:avLst/>
          </a:prstGeom>
          <a:solidFill>
            <a:srgbClr val="FFFFFF"/>
          </a:solidFill>
        </p:spPr>
        <p:txBody>
          <a:bodyPr>
            <a:noAutofit/>
          </a:bodyPr>
          <a:lstStyle/>
          <a:p>
            <a:pPr algn="just">
              <a:lnSpc>
                <a:spcPct val="110000"/>
              </a:lnSpc>
              <a:spcBef>
                <a:spcPts val="600"/>
              </a:spcBef>
            </a:pPr>
            <a:r>
              <a:rPr lang="zh-CN" altLang="en-US" sz="2600" b="1" dirty="0"/>
              <a:t>正常心电图的观察与描记：</a:t>
            </a:r>
            <a:endParaRPr lang="en-US" altLang="zh-CN" sz="2600" b="1" dirty="0"/>
          </a:p>
          <a:p>
            <a:pPr lvl="1" algn="just">
              <a:lnSpc>
                <a:spcPct val="110000"/>
              </a:lnSpc>
              <a:spcBef>
                <a:spcPts val="600"/>
              </a:spcBef>
            </a:pPr>
            <a:r>
              <a:rPr lang="zh-CN" altLang="en-US" sz="2400" b="1" dirty="0"/>
              <a:t>打开计算机采集系统，选择“人体心电图”实验，连接好心电引导电极并接通心电通道，导联</a:t>
            </a:r>
            <a:r>
              <a:rPr lang="en-US" altLang="zh-CN" sz="2400" b="1" dirty="0"/>
              <a:t>I</a:t>
            </a:r>
            <a:r>
              <a:rPr lang="zh-CN" altLang="en-US" sz="2400" b="1" dirty="0"/>
              <a:t>、</a:t>
            </a:r>
            <a:r>
              <a:rPr lang="en-US" altLang="zh-CN" sz="2400" b="1" dirty="0"/>
              <a:t>II</a:t>
            </a:r>
            <a:r>
              <a:rPr lang="zh-CN" altLang="en-US" sz="2400" b="1" dirty="0"/>
              <a:t>、</a:t>
            </a:r>
            <a:r>
              <a:rPr lang="en-US" altLang="zh-CN" sz="2400" b="1" dirty="0"/>
              <a:t>III</a:t>
            </a:r>
            <a:r>
              <a:rPr lang="zh-CN" altLang="en-US" sz="2400" b="1" dirty="0"/>
              <a:t>分别连接</a:t>
            </a:r>
            <a:r>
              <a:rPr lang="en-US" altLang="zh-CN" sz="2400" b="1" dirty="0"/>
              <a:t>1</a:t>
            </a:r>
            <a:r>
              <a:rPr lang="zh-CN" altLang="en-US" sz="2400" b="1" dirty="0"/>
              <a:t>、</a:t>
            </a:r>
            <a:r>
              <a:rPr lang="en-US" altLang="zh-CN" sz="2400" b="1" dirty="0"/>
              <a:t>2</a:t>
            </a:r>
            <a:r>
              <a:rPr lang="zh-CN" altLang="en-US" sz="2400" b="1" dirty="0"/>
              <a:t>、</a:t>
            </a:r>
            <a:r>
              <a:rPr lang="en-US" altLang="zh-CN" sz="2400" b="1" dirty="0"/>
              <a:t>3</a:t>
            </a:r>
            <a:r>
              <a:rPr lang="zh-CN" altLang="en-US" sz="2400" b="1" dirty="0"/>
              <a:t>通道。确保机器妥善接地。</a:t>
            </a:r>
            <a:endParaRPr lang="en-US" altLang="zh-CN" sz="2400" b="1" dirty="0"/>
          </a:p>
          <a:p>
            <a:pPr lvl="1" algn="just">
              <a:lnSpc>
                <a:spcPct val="110000"/>
              </a:lnSpc>
              <a:spcBef>
                <a:spcPts val="600"/>
              </a:spcBef>
            </a:pPr>
            <a:r>
              <a:rPr lang="zh-CN" altLang="en-US" sz="2400" b="1" dirty="0">
                <a:solidFill>
                  <a:srgbClr val="0000CC"/>
                </a:solidFill>
              </a:rPr>
              <a:t>调出并设定</a:t>
            </a:r>
            <a:r>
              <a:rPr lang="en-US" altLang="zh-CN" sz="2400" b="1" dirty="0">
                <a:solidFill>
                  <a:srgbClr val="0000CC"/>
                </a:solidFill>
              </a:rPr>
              <a:t>2</a:t>
            </a:r>
            <a:r>
              <a:rPr lang="zh-CN" altLang="en-US" sz="2400" b="1" dirty="0">
                <a:solidFill>
                  <a:srgbClr val="0000CC"/>
                </a:solidFill>
              </a:rPr>
              <a:t>、</a:t>
            </a:r>
            <a:r>
              <a:rPr lang="en-US" altLang="zh-CN" sz="2400" b="1" dirty="0">
                <a:solidFill>
                  <a:srgbClr val="0000CC"/>
                </a:solidFill>
              </a:rPr>
              <a:t>3</a:t>
            </a:r>
            <a:r>
              <a:rPr lang="zh-CN" altLang="en-US" sz="2400" b="1" dirty="0">
                <a:solidFill>
                  <a:srgbClr val="0000CC"/>
                </a:solidFill>
              </a:rPr>
              <a:t>通道为</a:t>
            </a:r>
            <a:r>
              <a:rPr lang="zh-CN" altLang="en-US" sz="2400" b="1" dirty="0">
                <a:solidFill>
                  <a:srgbClr val="FF0000"/>
                </a:solidFill>
              </a:rPr>
              <a:t>心电信号</a:t>
            </a:r>
            <a:r>
              <a:rPr lang="zh-CN" altLang="en-US" sz="2400" b="1" dirty="0"/>
              <a:t>，调节基线位置、描记速度、时间常数及滤波频率，使心电波形易于观察。</a:t>
            </a:r>
            <a:endParaRPr lang="en-US" altLang="zh-CN" sz="2400" b="1" dirty="0"/>
          </a:p>
          <a:p>
            <a:pPr lvl="1" algn="just">
              <a:lnSpc>
                <a:spcPct val="110000"/>
              </a:lnSpc>
              <a:spcBef>
                <a:spcPts val="600"/>
              </a:spcBef>
            </a:pPr>
            <a:r>
              <a:rPr lang="zh-CN" altLang="en-US" sz="2400" b="1" dirty="0"/>
              <a:t>开始记录心电图，截取波形稳定的几个连续周期，保存文件。可以利用“选择”界面的分析工具对心电图进行分析。</a:t>
            </a:r>
            <a:endParaRPr lang="en-US" altLang="zh-CN" sz="2400" b="1" dirty="0"/>
          </a:p>
          <a:p>
            <a:pPr lvl="1" algn="just">
              <a:lnSpc>
                <a:spcPct val="110000"/>
              </a:lnSpc>
              <a:spcBef>
                <a:spcPts val="600"/>
              </a:spcBef>
            </a:pPr>
            <a:r>
              <a:rPr lang="zh-CN" altLang="en-US" sz="2400" b="1" dirty="0"/>
              <a:t>测量</a:t>
            </a:r>
            <a:r>
              <a:rPr lang="en-US" altLang="zh-CN" sz="2400" b="1" dirty="0"/>
              <a:t>P</a:t>
            </a:r>
            <a:r>
              <a:rPr lang="zh-CN" altLang="en-US" sz="2400" b="1" dirty="0"/>
              <a:t>波、</a:t>
            </a:r>
            <a:r>
              <a:rPr lang="en-US" altLang="zh-CN" sz="2400" b="1" dirty="0"/>
              <a:t>R</a:t>
            </a:r>
            <a:r>
              <a:rPr lang="zh-CN" altLang="en-US" sz="2400" b="1" dirty="0"/>
              <a:t>波、</a:t>
            </a:r>
            <a:r>
              <a:rPr lang="en-US" altLang="zh-CN" sz="2400" b="1" dirty="0"/>
              <a:t>T</a:t>
            </a:r>
            <a:r>
              <a:rPr lang="zh-CN" altLang="en-US" sz="2400" b="1" dirty="0"/>
              <a:t>波的振幅以及</a:t>
            </a:r>
            <a:r>
              <a:rPr lang="en-US" altLang="zh-CN" sz="2400" b="1" dirty="0"/>
              <a:t>P-R</a:t>
            </a:r>
            <a:r>
              <a:rPr lang="zh-CN" altLang="en-US" sz="2400" b="1" dirty="0"/>
              <a:t>（</a:t>
            </a:r>
            <a:r>
              <a:rPr lang="en-US" altLang="zh-CN" sz="2400" b="1" dirty="0"/>
              <a:t>0.12~0.2</a:t>
            </a:r>
            <a:r>
              <a:rPr lang="zh-CN" altLang="en-US" sz="2400" b="1" dirty="0"/>
              <a:t> </a:t>
            </a:r>
            <a:r>
              <a:rPr lang="en-US" altLang="zh-CN" sz="2400" b="1" dirty="0"/>
              <a:t>s</a:t>
            </a:r>
            <a:r>
              <a:rPr lang="zh-CN" altLang="en-US" sz="2400" b="1" dirty="0"/>
              <a:t>）、</a:t>
            </a:r>
            <a:r>
              <a:rPr lang="en-US" altLang="zh-CN" sz="2400" b="1" dirty="0"/>
              <a:t>Q-T</a:t>
            </a:r>
            <a:r>
              <a:rPr lang="zh-CN" altLang="en-US" sz="2400" b="1" dirty="0"/>
              <a:t>（</a:t>
            </a:r>
            <a:r>
              <a:rPr lang="en-US" altLang="zh-CN" sz="2400" b="1" dirty="0"/>
              <a:t>0.32~0.44</a:t>
            </a:r>
            <a:r>
              <a:rPr lang="zh-CN" altLang="en-US" sz="2400" b="1" dirty="0"/>
              <a:t> </a:t>
            </a:r>
            <a:r>
              <a:rPr lang="en-US" altLang="zh-CN" sz="2400" b="1" dirty="0"/>
              <a:t>s</a:t>
            </a:r>
            <a:r>
              <a:rPr lang="zh-CN" altLang="en-US" sz="2400" b="1" dirty="0"/>
              <a:t>）间期的时长。观察结果是否在正常范围内。</a:t>
            </a:r>
          </a:p>
        </p:txBody>
      </p:sp>
    </p:spTree>
    <p:extLst>
      <p:ext uri="{BB962C8B-B14F-4D97-AF65-F5344CB8AC3E}">
        <p14:creationId xmlns:p14="http://schemas.microsoft.com/office/powerpoint/2010/main" val="2298144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251520" y="1052736"/>
            <a:ext cx="7920880" cy="3744416"/>
          </a:xfrm>
          <a:prstGeom prst="rect">
            <a:avLst/>
          </a:prstGeom>
        </p:spPr>
        <p:txBody>
          <a:bodyPr>
            <a:normAutofit/>
          </a:bodyPr>
          <a:lstStyle/>
          <a:p>
            <a:pPr algn="just">
              <a:lnSpc>
                <a:spcPct val="120000"/>
              </a:lnSpc>
              <a:spcBef>
                <a:spcPts val="900"/>
              </a:spcBef>
            </a:pPr>
            <a:r>
              <a:rPr lang="zh-CN" altLang="en-US" sz="2600" b="1" dirty="0"/>
              <a:t>屏息与运动对心电图的影响：</a:t>
            </a:r>
            <a:endParaRPr lang="en-US" altLang="zh-CN" sz="2600" b="1" dirty="0"/>
          </a:p>
          <a:p>
            <a:pPr lvl="1" algn="just">
              <a:lnSpc>
                <a:spcPct val="120000"/>
              </a:lnSpc>
              <a:spcBef>
                <a:spcPts val="900"/>
              </a:spcBef>
            </a:pPr>
            <a:r>
              <a:rPr lang="zh-CN" altLang="en-US" sz="2400" b="1" dirty="0"/>
              <a:t>记录一段心电图，再令受试者屏住呼吸 </a:t>
            </a:r>
            <a:r>
              <a:rPr lang="en-US" altLang="zh-CN" sz="2400" b="1" dirty="0"/>
              <a:t>1 min</a:t>
            </a:r>
            <a:r>
              <a:rPr lang="zh-CN" altLang="en-US" sz="2400" b="1" dirty="0"/>
              <a:t>，观察此过程中心电图的变化。</a:t>
            </a:r>
          </a:p>
          <a:p>
            <a:pPr lvl="1" algn="just">
              <a:lnSpc>
                <a:spcPct val="120000"/>
              </a:lnSpc>
              <a:spcBef>
                <a:spcPts val="900"/>
              </a:spcBef>
            </a:pPr>
            <a:r>
              <a:rPr lang="zh-CN" altLang="en-US" sz="2400" b="1" dirty="0"/>
              <a:t>受试者恢复后，记录一段正常心电图，做原地快速蹲起运动</a:t>
            </a:r>
            <a:r>
              <a:rPr lang="en-US" altLang="zh-CN" sz="2400" b="1" dirty="0"/>
              <a:t>1 min</a:t>
            </a:r>
            <a:r>
              <a:rPr lang="zh-CN" altLang="en-US" sz="2400" b="1" dirty="0"/>
              <a:t>，观察运动后一段时间内（</a:t>
            </a:r>
            <a:r>
              <a:rPr lang="en-US" altLang="zh-CN" sz="2400" b="1" dirty="0"/>
              <a:t>~10min</a:t>
            </a:r>
            <a:r>
              <a:rPr lang="zh-CN" altLang="en-US" sz="2400" b="1" dirty="0"/>
              <a:t>）心电图的变化。</a:t>
            </a:r>
            <a:endParaRPr lang="en-US" altLang="zh-CN" sz="2400" b="1" dirty="0"/>
          </a:p>
        </p:txBody>
      </p:sp>
    </p:spTree>
    <p:extLst>
      <p:ext uri="{BB962C8B-B14F-4D97-AF65-F5344CB8AC3E}">
        <p14:creationId xmlns:p14="http://schemas.microsoft.com/office/powerpoint/2010/main" val="2413263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1547664" y="1412776"/>
            <a:ext cx="7270576" cy="1296144"/>
          </a:xfrm>
        </p:spPr>
        <p:txBody>
          <a:bodyPr>
            <a:normAutofit/>
          </a:bodyPr>
          <a:lstStyle/>
          <a:p>
            <a:pPr algn="l">
              <a:spcBef>
                <a:spcPts val="600"/>
              </a:spcBef>
              <a:spcAft>
                <a:spcPts val="600"/>
              </a:spcAft>
            </a:pPr>
            <a:r>
              <a:rPr lang="zh-CN" altLang="en-US" sz="3200" b="1" kern="100" dirty="0">
                <a:solidFill>
                  <a:schemeClr val="tx1"/>
                </a:solidFill>
                <a:effectLst/>
                <a:latin typeface="黑体" panose="02010609060101010101" pitchFamily="49" charset="-122"/>
                <a:ea typeface="黑体" panose="02010609060101010101" pitchFamily="49" charset="-122"/>
              </a:rPr>
              <a:t>实验</a:t>
            </a:r>
            <a:r>
              <a:rPr lang="en-US" altLang="zh-CN" sz="3200" b="1" kern="100" dirty="0">
                <a:solidFill>
                  <a:schemeClr val="tx1"/>
                </a:solidFill>
                <a:effectLst/>
                <a:latin typeface="黑体" panose="02010609060101010101" pitchFamily="49" charset="-122"/>
                <a:ea typeface="黑体" panose="02010609060101010101" pitchFamily="49" charset="-122"/>
              </a:rPr>
              <a:t>12  </a:t>
            </a:r>
            <a:r>
              <a:rPr lang="zh-CN" altLang="zh-CN" sz="3200" kern="100" dirty="0">
                <a:solidFill>
                  <a:schemeClr val="tx1"/>
                </a:solidFill>
                <a:effectLst/>
                <a:latin typeface="黑体" panose="02010609060101010101" pitchFamily="49" charset="-122"/>
                <a:ea typeface="黑体" panose="02010609060101010101" pitchFamily="49" charset="-122"/>
              </a:rPr>
              <a:t>人体甲</a:t>
            </a:r>
            <a:r>
              <a:rPr lang="zh-CN" altLang="en-US" sz="3200" kern="100" dirty="0">
                <a:solidFill>
                  <a:schemeClr val="tx1"/>
                </a:solidFill>
                <a:effectLst/>
                <a:latin typeface="黑体" panose="02010609060101010101" pitchFamily="49" charset="-122"/>
                <a:ea typeface="黑体" panose="02010609060101010101" pitchFamily="49" charset="-122"/>
              </a:rPr>
              <a:t>襞</a:t>
            </a:r>
            <a:r>
              <a:rPr lang="zh-CN" altLang="zh-CN" sz="3200" kern="100" dirty="0">
                <a:solidFill>
                  <a:schemeClr val="tx1"/>
                </a:solidFill>
                <a:effectLst/>
                <a:latin typeface="黑体" panose="02010609060101010101" pitchFamily="49" charset="-122"/>
                <a:ea typeface="黑体" panose="02010609060101010101" pitchFamily="49" charset="-122"/>
              </a:rPr>
              <a:t>微循环</a:t>
            </a:r>
            <a:r>
              <a:rPr lang="zh-CN" altLang="en-US" sz="3200" kern="100" dirty="0">
                <a:solidFill>
                  <a:schemeClr val="tx1"/>
                </a:solidFill>
                <a:effectLst/>
                <a:latin typeface="黑体" panose="02010609060101010101" pitchFamily="49" charset="-122"/>
                <a:ea typeface="黑体" panose="02010609060101010101" pitchFamily="49" charset="-122"/>
              </a:rPr>
              <a:t>观察</a:t>
            </a:r>
            <a:endParaRPr lang="zh-CN" altLang="en-US" sz="3200" b="1" dirty="0">
              <a:solidFill>
                <a:schemeClr val="tx1"/>
              </a:solidFill>
              <a:effectLst/>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384101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908720"/>
            <a:ext cx="7704856" cy="4824536"/>
          </a:xfrm>
        </p:spPr>
        <p:txBody>
          <a:bodyPr>
            <a:normAutofit/>
          </a:bodyPr>
          <a:lstStyle/>
          <a:p>
            <a:pPr algn="just">
              <a:lnSpc>
                <a:spcPct val="110000"/>
              </a:lnSpc>
              <a:spcBef>
                <a:spcPts val="600"/>
              </a:spcBef>
            </a:pPr>
            <a:r>
              <a:rPr lang="zh-CN" altLang="en-US" sz="2800" b="1" dirty="0">
                <a:latin typeface="+mn-ea"/>
              </a:rPr>
              <a:t>正常甲襞微循环的观察：</a:t>
            </a:r>
            <a:endParaRPr lang="en-US" altLang="zh-CN" sz="2800" b="1" dirty="0">
              <a:latin typeface="+mn-ea"/>
            </a:endParaRPr>
          </a:p>
          <a:p>
            <a:pPr lvl="1" algn="just">
              <a:lnSpc>
                <a:spcPct val="110000"/>
              </a:lnSpc>
              <a:spcBef>
                <a:spcPts val="600"/>
              </a:spcBef>
            </a:pPr>
            <a:r>
              <a:rPr lang="zh-CN" altLang="en-US" sz="2400" b="1" dirty="0">
                <a:latin typeface="+mn-ea"/>
              </a:rPr>
              <a:t>室内保持光照充足，温度和湿度相对恒定。</a:t>
            </a:r>
            <a:endParaRPr lang="en-US" altLang="zh-CN" sz="2400" b="1" dirty="0">
              <a:latin typeface="+mn-ea"/>
            </a:endParaRPr>
          </a:p>
          <a:p>
            <a:pPr lvl="1" algn="just">
              <a:lnSpc>
                <a:spcPct val="110000"/>
              </a:lnSpc>
              <a:spcBef>
                <a:spcPts val="600"/>
              </a:spcBef>
            </a:pPr>
            <a:r>
              <a:rPr lang="zh-CN" altLang="en-US" sz="2400" b="1" dirty="0">
                <a:latin typeface="+mn-ea"/>
              </a:rPr>
              <a:t>受试者取坐位，</a:t>
            </a:r>
            <a:r>
              <a:rPr lang="zh-CN" altLang="en-US" sz="2400" b="1" dirty="0">
                <a:solidFill>
                  <a:srgbClr val="7030A0"/>
                </a:solidFill>
                <a:latin typeface="+mn-ea"/>
              </a:rPr>
              <a:t>身心放松</a:t>
            </a:r>
            <a:r>
              <a:rPr lang="zh-CN" altLang="en-US" sz="2400" b="1" dirty="0">
                <a:latin typeface="+mn-ea"/>
              </a:rPr>
              <a:t>，将</a:t>
            </a:r>
            <a:r>
              <a:rPr lang="zh-CN" altLang="en-US" sz="2400" b="1" dirty="0">
                <a:solidFill>
                  <a:srgbClr val="7030A0"/>
                </a:solidFill>
                <a:latin typeface="+mn-ea"/>
              </a:rPr>
              <a:t>左手无名指</a:t>
            </a:r>
            <a:r>
              <a:rPr lang="zh-CN" altLang="en-US" sz="2400" b="1" dirty="0">
                <a:latin typeface="+mn-ea"/>
              </a:rPr>
              <a:t>放于人体甲襞微循环观测仪手指托架上，手的高度应与心脏同高，在无名指甲襞处</a:t>
            </a:r>
            <a:r>
              <a:rPr lang="zh-CN" altLang="en-US" sz="2400" b="1" dirty="0">
                <a:solidFill>
                  <a:srgbClr val="7030A0"/>
                </a:solidFill>
                <a:latin typeface="+mn-ea"/>
              </a:rPr>
              <a:t>涂抹少许香柏油</a:t>
            </a:r>
            <a:r>
              <a:rPr lang="zh-CN" altLang="en-US" sz="2400" b="1" dirty="0">
                <a:latin typeface="+mn-ea"/>
              </a:rPr>
              <a:t>。</a:t>
            </a:r>
            <a:endParaRPr lang="en-US" altLang="zh-CN" sz="2400" b="1" dirty="0">
              <a:latin typeface="+mn-ea"/>
            </a:endParaRPr>
          </a:p>
          <a:p>
            <a:pPr lvl="1" algn="just">
              <a:lnSpc>
                <a:spcPct val="110000"/>
              </a:lnSpc>
              <a:spcBef>
                <a:spcPts val="600"/>
              </a:spcBef>
            </a:pPr>
            <a:r>
              <a:rPr lang="zh-CN" altLang="en-US" sz="2400" b="1" dirty="0">
                <a:latin typeface="+mn-ea"/>
              </a:rPr>
              <a:t>检查者通过观测仪目镜调节视野位置和焦距，直至看到清晰的甲襞微循环。</a:t>
            </a:r>
            <a:endParaRPr lang="en-US" altLang="zh-CN" sz="2400" b="1" dirty="0">
              <a:latin typeface="+mn-ea"/>
            </a:endParaRPr>
          </a:p>
          <a:p>
            <a:pPr lvl="1" algn="just">
              <a:lnSpc>
                <a:spcPct val="110000"/>
              </a:lnSpc>
              <a:spcBef>
                <a:spcPts val="600"/>
              </a:spcBef>
            </a:pPr>
            <a:r>
              <a:rPr lang="zh-CN" altLang="en-US" sz="2400" b="1" dirty="0">
                <a:latin typeface="+mn-ea"/>
              </a:rPr>
              <a:t>观察甲襞</a:t>
            </a:r>
            <a:r>
              <a:rPr lang="zh-CN" altLang="en-US" sz="2400" b="1" dirty="0">
                <a:solidFill>
                  <a:srgbClr val="130BAD"/>
                </a:solidFill>
                <a:latin typeface="+mn-ea"/>
              </a:rPr>
              <a:t>毛细血管袢的形态、数量、排列、分布、周围状态</a:t>
            </a:r>
            <a:r>
              <a:rPr lang="zh-CN" altLang="en-US" sz="2400" b="1" dirty="0">
                <a:latin typeface="+mn-ea"/>
              </a:rPr>
              <a:t>，毛细血管中血液</a:t>
            </a:r>
            <a:r>
              <a:rPr lang="zh-CN" altLang="en-US" sz="2400" b="1" dirty="0">
                <a:solidFill>
                  <a:srgbClr val="130BAD"/>
                </a:solidFill>
                <a:latin typeface="+mn-ea"/>
              </a:rPr>
              <a:t>流态</a:t>
            </a:r>
            <a:r>
              <a:rPr lang="zh-CN" altLang="en-US" sz="2400" b="1" dirty="0">
                <a:latin typeface="+mn-ea"/>
              </a:rPr>
              <a:t>。</a:t>
            </a:r>
            <a:r>
              <a:rPr lang="zh-CN" altLang="en-US" sz="2400" b="1" dirty="0">
                <a:solidFill>
                  <a:srgbClr val="7030A0"/>
                </a:solidFill>
                <a:latin typeface="+mn-ea"/>
              </a:rPr>
              <a:t>结果拍照保存</a:t>
            </a:r>
            <a:r>
              <a:rPr lang="zh-CN" altLang="en-US" sz="2400" b="1" dirty="0">
                <a:latin typeface="+mn-ea"/>
              </a:rPr>
              <a:t>。</a:t>
            </a:r>
            <a:endParaRPr lang="en-US" altLang="zh-CN" sz="2400" b="1" dirty="0">
              <a:latin typeface="+mn-ea"/>
            </a:endParaRPr>
          </a:p>
        </p:txBody>
      </p:sp>
    </p:spTree>
    <p:extLst>
      <p:ext uri="{BB962C8B-B14F-4D97-AF65-F5344CB8AC3E}">
        <p14:creationId xmlns:p14="http://schemas.microsoft.com/office/powerpoint/2010/main" val="2897410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9552" y="1196752"/>
            <a:ext cx="7355160" cy="3312368"/>
          </a:xfrm>
        </p:spPr>
        <p:txBody>
          <a:bodyPr>
            <a:normAutofit/>
          </a:bodyPr>
          <a:lstStyle/>
          <a:p>
            <a:pPr algn="just">
              <a:lnSpc>
                <a:spcPct val="120000"/>
              </a:lnSpc>
              <a:spcBef>
                <a:spcPts val="1200"/>
              </a:spcBef>
            </a:pPr>
            <a:r>
              <a:rPr lang="zh-CN" altLang="en-US" sz="2800" b="1" dirty="0"/>
              <a:t>刺激对甲襞微循环的影响：</a:t>
            </a:r>
            <a:endParaRPr lang="en-US" altLang="zh-CN" sz="2800" b="1" dirty="0"/>
          </a:p>
          <a:p>
            <a:pPr lvl="1" algn="just">
              <a:lnSpc>
                <a:spcPct val="120000"/>
              </a:lnSpc>
              <a:spcBef>
                <a:spcPts val="1200"/>
              </a:spcBef>
            </a:pPr>
            <a:r>
              <a:rPr lang="zh-CN" altLang="en-US" sz="2400" b="1" dirty="0"/>
              <a:t>用牙签或手术镊轻扎甲襞部位（不要扎破），观察甲襞微循环的变化。</a:t>
            </a:r>
          </a:p>
          <a:p>
            <a:pPr lvl="1" algn="just">
              <a:lnSpc>
                <a:spcPct val="120000"/>
              </a:lnSpc>
              <a:spcBef>
                <a:spcPts val="1200"/>
              </a:spcBef>
            </a:pPr>
            <a:r>
              <a:rPr lang="zh-CN" altLang="en-US" sz="2400" b="1" dirty="0"/>
              <a:t>将右手放入冰水混合物中 </a:t>
            </a:r>
            <a:r>
              <a:rPr lang="en-US" altLang="zh-CN" sz="2400" b="1" dirty="0"/>
              <a:t>1</a:t>
            </a:r>
            <a:r>
              <a:rPr lang="zh-CN" altLang="en-US" sz="2400" b="1" dirty="0"/>
              <a:t> </a:t>
            </a:r>
            <a:r>
              <a:rPr lang="en-US" altLang="zh-CN" sz="2400" b="1" dirty="0"/>
              <a:t>min </a:t>
            </a:r>
            <a:r>
              <a:rPr lang="zh-CN" altLang="en-US" sz="2400" b="1" dirty="0"/>
              <a:t>后，再观察左手甲襞微循环情况，与未进行冷刺激前进行比较。（选做）</a:t>
            </a:r>
            <a:endParaRPr lang="en-US" altLang="zh-CN" sz="2400" b="1" dirty="0"/>
          </a:p>
        </p:txBody>
      </p:sp>
    </p:spTree>
    <p:extLst>
      <p:ext uri="{BB962C8B-B14F-4D97-AF65-F5344CB8AC3E}">
        <p14:creationId xmlns:p14="http://schemas.microsoft.com/office/powerpoint/2010/main" val="771029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1619672" y="1916832"/>
            <a:ext cx="5580620" cy="864096"/>
          </a:xfrm>
        </p:spPr>
        <p:txBody>
          <a:bodyPr>
            <a:normAutofit/>
          </a:bodyPr>
          <a:lstStyle/>
          <a:p>
            <a:pPr algn="l">
              <a:lnSpc>
                <a:spcPct val="150000"/>
              </a:lnSpc>
              <a:spcBef>
                <a:spcPts val="0"/>
              </a:spcBef>
            </a:pPr>
            <a:r>
              <a:rPr lang="zh-CN" altLang="en-US" sz="3000" b="1" kern="100" dirty="0">
                <a:solidFill>
                  <a:schemeClr val="tx1"/>
                </a:solidFill>
                <a:effectLst/>
                <a:latin typeface="黑体" panose="02010609060101010101" pitchFamily="49" charset="-122"/>
                <a:ea typeface="黑体" panose="02010609060101010101" pitchFamily="49" charset="-122"/>
              </a:rPr>
              <a:t>实验</a:t>
            </a:r>
            <a:r>
              <a:rPr lang="en-US" altLang="zh-CN" sz="3000" b="1" kern="100" dirty="0">
                <a:solidFill>
                  <a:schemeClr val="tx1"/>
                </a:solidFill>
                <a:effectLst/>
                <a:latin typeface="黑体" panose="02010609060101010101" pitchFamily="49" charset="-122"/>
                <a:ea typeface="黑体" panose="02010609060101010101" pitchFamily="49" charset="-122"/>
              </a:rPr>
              <a:t>13   </a:t>
            </a:r>
            <a:r>
              <a:rPr lang="zh-CN" altLang="en-US" sz="3000" b="1" kern="100" dirty="0">
                <a:solidFill>
                  <a:schemeClr val="tx1"/>
                </a:solidFill>
                <a:effectLst/>
                <a:latin typeface="黑体" panose="02010609060101010101" pitchFamily="49" charset="-122"/>
                <a:ea typeface="黑体" panose="02010609060101010101" pitchFamily="49" charset="-122"/>
              </a:rPr>
              <a:t>人</a:t>
            </a:r>
            <a:r>
              <a:rPr lang="zh-CN" altLang="zh-CN" sz="3000" b="1" kern="100" dirty="0">
                <a:solidFill>
                  <a:schemeClr val="tx1"/>
                </a:solidFill>
                <a:effectLst/>
                <a:latin typeface="黑体" panose="02010609060101010101" pitchFamily="49" charset="-122"/>
                <a:ea typeface="黑体" panose="02010609060101010101" pitchFamily="49" charset="-122"/>
              </a:rPr>
              <a:t>体</a:t>
            </a:r>
            <a:r>
              <a:rPr lang="zh-CN" altLang="zh-CN" sz="3000" kern="100" dirty="0">
                <a:solidFill>
                  <a:schemeClr val="tx1"/>
                </a:solidFill>
                <a:effectLst/>
                <a:latin typeface="黑体" panose="02010609060101010101" pitchFamily="49" charset="-122"/>
              </a:rPr>
              <a:t>动脉血压测定</a:t>
            </a:r>
            <a:endParaRPr lang="zh-CN" altLang="en-US" sz="3000" b="1" dirty="0">
              <a:solidFill>
                <a:schemeClr val="tx1">
                  <a:lumMod val="50000"/>
                  <a:lumOff val="50000"/>
                </a:schemeClr>
              </a:solidFill>
              <a:effectLst/>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082836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Grp="1" noChangeArrowheads="1"/>
          </p:cNvSpPr>
          <p:nvPr>
            <p:ph type="body" sz="half" idx="1"/>
          </p:nvPr>
        </p:nvSpPr>
        <p:spPr>
          <a:xfrm>
            <a:off x="107504" y="764704"/>
            <a:ext cx="5814476" cy="5008562"/>
          </a:xfrm>
        </p:spPr>
        <p:txBody>
          <a:bodyPr>
            <a:normAutofit/>
          </a:bodyPr>
          <a:lstStyle/>
          <a:p>
            <a:pPr>
              <a:lnSpc>
                <a:spcPct val="110000"/>
              </a:lnSpc>
            </a:pPr>
            <a:r>
              <a:rPr lang="zh-CN" altLang="en-US" sz="2400" b="1" dirty="0">
                <a:solidFill>
                  <a:schemeClr val="tx1"/>
                </a:solidFill>
              </a:rPr>
              <a:t>血压计的结构</a:t>
            </a:r>
          </a:p>
          <a:p>
            <a:pPr>
              <a:lnSpc>
                <a:spcPct val="110000"/>
              </a:lnSpc>
              <a:buFont typeface="Wingdings" pitchFamily="2" charset="2"/>
              <a:buNone/>
            </a:pPr>
            <a:r>
              <a:rPr lang="zh-CN" altLang="en-US" sz="2400" b="1" dirty="0"/>
              <a:t>   </a:t>
            </a:r>
            <a:r>
              <a:rPr lang="zh-CN" altLang="en-US" sz="2400" b="1" dirty="0">
                <a:solidFill>
                  <a:schemeClr val="tx1"/>
                </a:solidFill>
              </a:rPr>
              <a:t>血压计有</a:t>
            </a:r>
            <a:r>
              <a:rPr lang="zh-CN" altLang="en-US" sz="2400" b="1" dirty="0">
                <a:solidFill>
                  <a:srgbClr val="0000CC"/>
                </a:solidFill>
              </a:rPr>
              <a:t>汞柱式</a:t>
            </a:r>
            <a:r>
              <a:rPr lang="zh-CN" altLang="en-US" sz="2400" b="1" dirty="0"/>
              <a:t>、</a:t>
            </a:r>
            <a:r>
              <a:rPr lang="zh-CN" altLang="en-US" sz="2400" b="1" dirty="0">
                <a:solidFill>
                  <a:srgbClr val="0000CC"/>
                </a:solidFill>
              </a:rPr>
              <a:t>弹簧式</a:t>
            </a:r>
            <a:r>
              <a:rPr lang="zh-CN" altLang="en-US" sz="2400" b="1" dirty="0">
                <a:solidFill>
                  <a:schemeClr val="tx1"/>
                </a:solidFill>
              </a:rPr>
              <a:t>和</a:t>
            </a:r>
            <a:r>
              <a:rPr lang="zh-CN" altLang="en-US" sz="2400" b="1" dirty="0">
                <a:solidFill>
                  <a:srgbClr val="0000CC"/>
                </a:solidFill>
              </a:rPr>
              <a:t>电子式</a:t>
            </a:r>
            <a:r>
              <a:rPr lang="zh-CN" altLang="en-US" sz="2400" b="1" dirty="0">
                <a:solidFill>
                  <a:schemeClr val="tx1"/>
                </a:solidFill>
              </a:rPr>
              <a:t>，常用的是汞柱式血压计，它由</a:t>
            </a:r>
            <a:r>
              <a:rPr lang="zh-CN" altLang="en-US" sz="2400" b="1" dirty="0">
                <a:solidFill>
                  <a:srgbClr val="660066"/>
                </a:solidFill>
              </a:rPr>
              <a:t>检压计、袖带</a:t>
            </a:r>
            <a:r>
              <a:rPr lang="zh-CN" altLang="en-US" sz="2400" b="1" dirty="0">
                <a:solidFill>
                  <a:schemeClr val="tx1"/>
                </a:solidFill>
              </a:rPr>
              <a:t>和</a:t>
            </a:r>
            <a:r>
              <a:rPr lang="zh-CN" altLang="en-US" sz="2400" b="1" dirty="0">
                <a:solidFill>
                  <a:srgbClr val="660066"/>
                </a:solidFill>
              </a:rPr>
              <a:t>橡皮充气球</a:t>
            </a:r>
            <a:r>
              <a:rPr lang="zh-CN" altLang="en-US" sz="2400" b="1" dirty="0">
                <a:solidFill>
                  <a:schemeClr val="tx1"/>
                </a:solidFill>
              </a:rPr>
              <a:t>三部分组成：</a:t>
            </a:r>
          </a:p>
          <a:p>
            <a:pPr lvl="1">
              <a:lnSpc>
                <a:spcPct val="110000"/>
              </a:lnSpc>
            </a:pPr>
            <a:r>
              <a:rPr lang="zh-CN" altLang="en-US" sz="2400" b="1" dirty="0">
                <a:solidFill>
                  <a:srgbClr val="0000CC"/>
                </a:solidFill>
              </a:rPr>
              <a:t>检压计</a:t>
            </a:r>
            <a:r>
              <a:rPr lang="zh-CN" altLang="en-US" sz="2400" b="1" dirty="0">
                <a:solidFill>
                  <a:schemeClr val="tx1"/>
                </a:solidFill>
              </a:rPr>
              <a:t>是一个有刻度的玻璃管，上端通大气，下端与水银槽相连。</a:t>
            </a:r>
          </a:p>
          <a:p>
            <a:pPr lvl="1">
              <a:lnSpc>
                <a:spcPct val="110000"/>
              </a:lnSpc>
            </a:pPr>
            <a:r>
              <a:rPr lang="zh-CN" altLang="en-US" sz="2400" b="1" dirty="0">
                <a:solidFill>
                  <a:srgbClr val="0000CC"/>
                </a:solidFill>
              </a:rPr>
              <a:t>袖带（压脉带）</a:t>
            </a:r>
            <a:r>
              <a:rPr lang="zh-CN" altLang="en-US" sz="2400" b="1" dirty="0">
                <a:solidFill>
                  <a:schemeClr val="tx1"/>
                </a:solidFill>
              </a:rPr>
              <a:t>是一个外面包有布套的长方形橡皮囊，借橡皮管分别和检压计的水银槽和充气球相连。</a:t>
            </a:r>
          </a:p>
          <a:p>
            <a:pPr lvl="1">
              <a:lnSpc>
                <a:spcPct val="110000"/>
              </a:lnSpc>
            </a:pPr>
            <a:r>
              <a:rPr lang="zh-CN" altLang="en-US" sz="2400" b="1" dirty="0">
                <a:solidFill>
                  <a:srgbClr val="0000CC"/>
                </a:solidFill>
              </a:rPr>
              <a:t>充气球</a:t>
            </a:r>
            <a:r>
              <a:rPr lang="zh-CN" altLang="en-US" sz="2400" b="1" dirty="0">
                <a:solidFill>
                  <a:schemeClr val="tx1"/>
                </a:solidFill>
              </a:rPr>
              <a:t>是一个带有有阀门的螺丝（螺丝帽）的橡皮球，供充气或放气之用。</a:t>
            </a:r>
            <a:endParaRPr lang="zh-CN" altLang="en-US" sz="2400" dirty="0">
              <a:solidFill>
                <a:schemeClr val="tx1"/>
              </a:solidFill>
            </a:endParaRPr>
          </a:p>
        </p:txBody>
      </p:sp>
      <p:graphicFrame>
        <p:nvGraphicFramePr>
          <p:cNvPr id="2050" name="Object 4"/>
          <p:cNvGraphicFramePr>
            <a:graphicFrameLocks noGrp="1" noChangeAspect="1"/>
          </p:cNvGraphicFramePr>
          <p:nvPr>
            <p:ph sz="half" idx="2"/>
          </p:nvPr>
        </p:nvGraphicFramePr>
        <p:xfrm>
          <a:off x="6228184" y="116632"/>
          <a:ext cx="2025650" cy="1519237"/>
        </p:xfrm>
        <a:graphic>
          <a:graphicData uri="http://schemas.openxmlformats.org/presentationml/2006/ole">
            <mc:AlternateContent xmlns:mc="http://schemas.openxmlformats.org/markup-compatibility/2006">
              <mc:Choice xmlns:v="urn:schemas-microsoft-com:vml" Requires="v">
                <p:oleObj name="Image" r:id="rId3" imgW="6095238" imgH="4571429" progId="">
                  <p:embed/>
                </p:oleObj>
              </mc:Choice>
              <mc:Fallback>
                <p:oleObj name="Image" r:id="rId3" imgW="6095238" imgH="4571429" progId="">
                  <p:embed/>
                  <p:pic>
                    <p:nvPicPr>
                      <p:cNvPr id="205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l="14766" r="8859"/>
                      <a:stretch>
                        <a:fillRect/>
                      </a:stretch>
                    </p:blipFill>
                    <p:spPr bwMode="auto">
                      <a:xfrm>
                        <a:off x="6228184" y="116632"/>
                        <a:ext cx="2025650" cy="151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98" descr="气压表式血压计（无液血压计、弹簧式血压计、压力血压计）"/>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6471552" y="1936288"/>
            <a:ext cx="1728788" cy="23050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0" descr="http://img4.imgtn.bdimg.com/it/u=11302632,3832488136&amp;fm=11&amp;gp=0.jpg"/>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6434358" y="4236983"/>
            <a:ext cx="1780834" cy="2374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292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251520" y="548677"/>
            <a:ext cx="4475433" cy="2808315"/>
          </a:xfrm>
          <a:prstGeom prst="rect">
            <a:avLst/>
          </a:prstGeom>
        </p:spPr>
        <p:txBody>
          <a:bodyPr vert="horz" lIns="91440" tIns="45720" rIns="91440" bIns="45720" rtlCol="0" anchor="ctr">
            <a:normAutofit/>
          </a:bodyPr>
          <a:lstStyle/>
          <a:p>
            <a:pPr marL="457200" lvl="1">
              <a:lnSpc>
                <a:spcPct val="120000"/>
              </a:lnSpc>
              <a:spcBef>
                <a:spcPts val="600"/>
              </a:spcBef>
            </a:pPr>
            <a:r>
              <a:rPr lang="zh-CN" altLang="en-US" sz="2400" b="1" dirty="0">
                <a:latin typeface="黑体" pitchFamily="49" charset="-122"/>
                <a:ea typeface="黑体" pitchFamily="49" charset="-122"/>
              </a:rPr>
              <a:t>在正常心电图的一个周期内，可见三组基本波形：首先出现的</a:t>
            </a:r>
            <a:r>
              <a:rPr lang="en-US" altLang="zh-CN" sz="2400" b="1" dirty="0">
                <a:solidFill>
                  <a:srgbClr val="7030A0"/>
                </a:solidFill>
                <a:latin typeface="黑体" pitchFamily="49" charset="-122"/>
                <a:ea typeface="黑体" pitchFamily="49" charset="-122"/>
              </a:rPr>
              <a:t>P</a:t>
            </a:r>
            <a:r>
              <a:rPr lang="zh-CN" altLang="en-US" sz="2400" b="1" dirty="0">
                <a:solidFill>
                  <a:srgbClr val="7030A0"/>
                </a:solidFill>
                <a:latin typeface="黑体" pitchFamily="49" charset="-122"/>
                <a:ea typeface="黑体" pitchFamily="49" charset="-122"/>
              </a:rPr>
              <a:t>波代表心房去极化</a:t>
            </a:r>
            <a:r>
              <a:rPr lang="zh-CN" altLang="en-US" sz="2400" b="1" dirty="0">
                <a:latin typeface="黑体" pitchFamily="49" charset="-122"/>
                <a:ea typeface="黑体" pitchFamily="49" charset="-122"/>
              </a:rPr>
              <a:t>，随后</a:t>
            </a:r>
            <a:r>
              <a:rPr lang="en-US" altLang="zh-CN" sz="2400" b="1" dirty="0">
                <a:solidFill>
                  <a:srgbClr val="7030A0"/>
                </a:solidFill>
                <a:latin typeface="黑体" pitchFamily="49" charset="-122"/>
                <a:ea typeface="黑体" pitchFamily="49" charset="-122"/>
              </a:rPr>
              <a:t>QRS</a:t>
            </a:r>
            <a:r>
              <a:rPr lang="zh-CN" altLang="en-US" sz="2400" b="1" dirty="0">
                <a:solidFill>
                  <a:srgbClr val="7030A0"/>
                </a:solidFill>
                <a:latin typeface="黑体" pitchFamily="49" charset="-122"/>
                <a:ea typeface="黑体" pitchFamily="49" charset="-122"/>
              </a:rPr>
              <a:t>波群代表心室去极化</a:t>
            </a:r>
            <a:r>
              <a:rPr lang="zh-CN" altLang="en-US" sz="2400" b="1" dirty="0">
                <a:latin typeface="黑体" pitchFamily="49" charset="-122"/>
                <a:ea typeface="黑体" pitchFamily="49" charset="-122"/>
              </a:rPr>
              <a:t>，</a:t>
            </a:r>
            <a:r>
              <a:rPr lang="en-US" altLang="zh-CN" sz="2400" b="1" dirty="0">
                <a:solidFill>
                  <a:srgbClr val="7030A0"/>
                </a:solidFill>
                <a:latin typeface="黑体" pitchFamily="49" charset="-122"/>
                <a:ea typeface="黑体" pitchFamily="49" charset="-122"/>
              </a:rPr>
              <a:t>T</a:t>
            </a:r>
            <a:r>
              <a:rPr lang="zh-CN" altLang="en-US" sz="2400" b="1" dirty="0">
                <a:solidFill>
                  <a:srgbClr val="7030A0"/>
                </a:solidFill>
                <a:latin typeface="黑体" pitchFamily="49" charset="-122"/>
                <a:ea typeface="黑体" pitchFamily="49" charset="-122"/>
              </a:rPr>
              <a:t>波代表心室复极化</a:t>
            </a:r>
            <a:r>
              <a:rPr lang="zh-CN" altLang="en-US" sz="2400" b="1" dirty="0">
                <a:latin typeface="黑体" pitchFamily="49" charset="-122"/>
                <a:ea typeface="黑体" pitchFamily="49" charset="-122"/>
              </a:rPr>
              <a:t>。</a:t>
            </a:r>
          </a:p>
        </p:txBody>
      </p:sp>
      <p:sp>
        <p:nvSpPr>
          <p:cNvPr id="4" name="内容占位符 2"/>
          <p:cNvSpPr txBox="1">
            <a:spLocks/>
          </p:cNvSpPr>
          <p:nvPr/>
        </p:nvSpPr>
        <p:spPr>
          <a:xfrm>
            <a:off x="395536" y="3861048"/>
            <a:ext cx="7992888" cy="1656184"/>
          </a:xfrm>
          <a:prstGeom prst="rect">
            <a:avLst/>
          </a:prstGeom>
          <a:solidFill>
            <a:srgbClr val="FFFFFF"/>
          </a:solidFill>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zh-CN" altLang="en-US" sz="2400" b="1" dirty="0"/>
              <a:t>心电图可以反映</a:t>
            </a:r>
            <a:r>
              <a:rPr lang="zh-CN" altLang="en-US" sz="2400" b="1" dirty="0">
                <a:solidFill>
                  <a:srgbClr val="7030A0"/>
                </a:solidFill>
              </a:rPr>
              <a:t>心脏综合性电位变化</a:t>
            </a:r>
            <a:r>
              <a:rPr lang="zh-CN" altLang="en-US" sz="2400" b="1" dirty="0"/>
              <a:t>的发生、传导和消失过程，虽然电位的变化可以引起心肌收缩，但这种联系在病理状态下并不是绝对的。心电图常被用于</a:t>
            </a:r>
            <a:r>
              <a:rPr lang="zh-CN" altLang="en-US" sz="2400" b="1" dirty="0">
                <a:solidFill>
                  <a:srgbClr val="0000CC"/>
                </a:solidFill>
              </a:rPr>
              <a:t>心动异常</a:t>
            </a:r>
            <a:r>
              <a:rPr lang="zh-CN" altLang="en-US" sz="2400" b="1" dirty="0"/>
              <a:t>及</a:t>
            </a:r>
            <a:r>
              <a:rPr lang="zh-CN" altLang="en-US" sz="2400" b="1" dirty="0">
                <a:solidFill>
                  <a:srgbClr val="0000CC"/>
                </a:solidFill>
              </a:rPr>
              <a:t>心脏传导功能障碍</a:t>
            </a:r>
            <a:r>
              <a:rPr lang="zh-CN" altLang="en-US" sz="2400" b="1" dirty="0"/>
              <a:t>等的诊断。</a:t>
            </a:r>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 b="7876"/>
          <a:stretch/>
        </p:blipFill>
        <p:spPr bwMode="auto">
          <a:xfrm>
            <a:off x="5148064" y="689666"/>
            <a:ext cx="3376665" cy="27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3030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5293B469-D83A-441C-9200-54AA9D45441E}"/>
              </a:ext>
            </a:extLst>
          </p:cNvPr>
          <p:cNvSpPr txBox="1">
            <a:spLocks noChangeArrowheads="1"/>
          </p:cNvSpPr>
          <p:nvPr/>
        </p:nvSpPr>
        <p:spPr>
          <a:xfrm>
            <a:off x="179512" y="620688"/>
            <a:ext cx="5904656" cy="568863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lgn="just">
              <a:lnSpc>
                <a:spcPct val="100000"/>
              </a:lnSpc>
              <a:spcBef>
                <a:spcPts val="600"/>
              </a:spcBef>
            </a:pPr>
            <a:r>
              <a:rPr lang="zh-CN" altLang="en-US" sz="2400" b="1" dirty="0">
                <a:solidFill>
                  <a:srgbClr val="800080"/>
                </a:solidFill>
                <a:latin typeface="黑体" panose="02010609060101010101" pitchFamily="49" charset="-122"/>
                <a:ea typeface="黑体" panose="02010609060101010101" pitchFamily="49" charset="-122"/>
              </a:rPr>
              <a:t>测量前准备：</a:t>
            </a:r>
          </a:p>
          <a:p>
            <a:pPr lvl="1" algn="just">
              <a:lnSpc>
                <a:spcPct val="100000"/>
              </a:lnSpc>
              <a:spcBef>
                <a:spcPts val="1200"/>
              </a:spcBef>
            </a:pPr>
            <a:r>
              <a:rPr lang="zh-CN" altLang="zh-CN" sz="2400" b="1" dirty="0">
                <a:solidFill>
                  <a:srgbClr val="0F098D"/>
                </a:solidFill>
                <a:latin typeface="黑体" panose="02010609060101010101" pitchFamily="49" charset="-122"/>
                <a:ea typeface="黑体" panose="02010609060101010101" pitchFamily="49" charset="-122"/>
              </a:rPr>
              <a:t>受试者端坐位，脱去一侧衣袖，静坐</a:t>
            </a:r>
            <a:r>
              <a:rPr lang="en-US" altLang="zh-CN" sz="2400" b="1" dirty="0">
                <a:solidFill>
                  <a:srgbClr val="0F098D"/>
                </a:solidFill>
                <a:latin typeface="黑体" panose="02010609060101010101" pitchFamily="49" charset="-122"/>
                <a:ea typeface="黑体" panose="02010609060101010101" pitchFamily="49" charset="-122"/>
              </a:rPr>
              <a:t> 5 min</a:t>
            </a:r>
            <a:r>
              <a:rPr lang="zh-CN" altLang="zh-CN" sz="2400" b="1" dirty="0">
                <a:solidFill>
                  <a:srgbClr val="0F098D"/>
                </a:solidFill>
                <a:latin typeface="黑体" panose="02010609060101010101" pitchFamily="49" charset="-122"/>
                <a:ea typeface="黑体" panose="02010609060101010101" pitchFamily="49" charset="-122"/>
              </a:rPr>
              <a:t>。</a:t>
            </a:r>
          </a:p>
          <a:p>
            <a:pPr lvl="1" algn="just">
              <a:lnSpc>
                <a:spcPct val="100000"/>
              </a:lnSpc>
              <a:spcBef>
                <a:spcPts val="600"/>
              </a:spcBef>
            </a:pPr>
            <a:r>
              <a:rPr lang="zh-CN" altLang="en-US" sz="2400" b="1" dirty="0">
                <a:latin typeface="黑体" panose="02010609060101010101" pitchFamily="49" charset="-122"/>
                <a:ea typeface="黑体" panose="02010609060101010101" pitchFamily="49" charset="-122"/>
              </a:rPr>
              <a:t>检查者松开充气球上的螺丝，将袖带内的空气完全逐出，再将螺丝拧紧。</a:t>
            </a:r>
          </a:p>
          <a:p>
            <a:pPr lvl="1" algn="just">
              <a:lnSpc>
                <a:spcPct val="100000"/>
              </a:lnSpc>
              <a:spcBef>
                <a:spcPts val="600"/>
              </a:spcBef>
            </a:pPr>
            <a:r>
              <a:rPr lang="zh-CN" altLang="zh-CN" sz="2400" b="1" dirty="0">
                <a:solidFill>
                  <a:srgbClr val="0F098D"/>
                </a:solidFill>
                <a:latin typeface="黑体" panose="02010609060101010101" pitchFamily="49" charset="-122"/>
                <a:ea typeface="黑体" panose="02010609060101010101" pitchFamily="49" charset="-122"/>
              </a:rPr>
              <a:t>受试者前臂伸平，置于桌上，令上臂中段与心脏处于同一水平。将袖带卷缠在距离肘窝上方</a:t>
            </a:r>
            <a:r>
              <a:rPr lang="en-US" altLang="zh-CN" sz="2400" b="1" dirty="0">
                <a:solidFill>
                  <a:srgbClr val="0F098D"/>
                </a:solidFill>
                <a:latin typeface="黑体" panose="02010609060101010101" pitchFamily="49" charset="-122"/>
                <a:ea typeface="黑体" panose="02010609060101010101" pitchFamily="49" charset="-122"/>
              </a:rPr>
              <a:t> 2 cm </a:t>
            </a:r>
            <a:r>
              <a:rPr lang="zh-CN" altLang="zh-CN" sz="2400" b="1" dirty="0">
                <a:solidFill>
                  <a:srgbClr val="0F098D"/>
                </a:solidFill>
                <a:latin typeface="黑体" panose="02010609060101010101" pitchFamily="49" charset="-122"/>
                <a:ea typeface="黑体" panose="02010609060101010101" pitchFamily="49" charset="-122"/>
              </a:rPr>
              <a:t>处，松紧度适宜，以能插入两</a:t>
            </a:r>
            <a:r>
              <a:rPr lang="zh-CN" altLang="en-US" sz="2400" b="1" dirty="0">
                <a:solidFill>
                  <a:srgbClr val="0F098D"/>
                </a:solidFill>
                <a:latin typeface="黑体" panose="02010609060101010101" pitchFamily="49" charset="-122"/>
                <a:ea typeface="黑体" panose="02010609060101010101" pitchFamily="49" charset="-122"/>
              </a:rPr>
              <a:t>个手</a:t>
            </a:r>
            <a:r>
              <a:rPr lang="zh-CN" altLang="zh-CN" sz="2400" b="1" dirty="0">
                <a:solidFill>
                  <a:srgbClr val="0F098D"/>
                </a:solidFill>
                <a:latin typeface="黑体" panose="02010609060101010101" pitchFamily="49" charset="-122"/>
                <a:ea typeface="黑体" panose="02010609060101010101" pitchFamily="49" charset="-122"/>
              </a:rPr>
              <a:t>指为宜。</a:t>
            </a:r>
          </a:p>
          <a:p>
            <a:pPr lvl="1" algn="just">
              <a:lnSpc>
                <a:spcPct val="100000"/>
              </a:lnSpc>
              <a:spcBef>
                <a:spcPts val="600"/>
              </a:spcBef>
            </a:pPr>
            <a:r>
              <a:rPr lang="zh-CN" altLang="en-US" sz="2400" b="1" dirty="0">
                <a:latin typeface="黑体" panose="02010609060101010101" pitchFamily="49" charset="-122"/>
                <a:ea typeface="黑体" panose="02010609060101010101" pitchFamily="49" charset="-122"/>
              </a:rPr>
              <a:t>带好听诊器（注意使其方向与外耳道一致，即略向前弯曲），</a:t>
            </a:r>
            <a:r>
              <a:rPr lang="zh-CN" altLang="zh-CN" sz="2400" b="1" dirty="0">
                <a:solidFill>
                  <a:srgbClr val="0F098D"/>
                </a:solidFill>
                <a:latin typeface="黑体" panose="02010609060101010101" pitchFamily="49" charset="-122"/>
                <a:ea typeface="黑体" panose="02010609060101010101" pitchFamily="49" charset="-122"/>
              </a:rPr>
              <a:t>于肘窝处靠近内侧触及动脉脉搏，将</a:t>
            </a:r>
            <a:r>
              <a:rPr lang="zh-CN" altLang="en-US" sz="2400" b="1" dirty="0">
                <a:solidFill>
                  <a:srgbClr val="0F098D"/>
                </a:solidFill>
                <a:latin typeface="黑体" panose="02010609060101010101" pitchFamily="49" charset="-122"/>
                <a:ea typeface="黑体" panose="02010609060101010101" pitchFamily="49" charset="-122"/>
              </a:rPr>
              <a:t>听诊器</a:t>
            </a:r>
            <a:r>
              <a:rPr lang="zh-CN" altLang="zh-CN" sz="2400" b="1" dirty="0">
                <a:solidFill>
                  <a:srgbClr val="0F098D"/>
                </a:solidFill>
                <a:latin typeface="黑体" panose="02010609060101010101" pitchFamily="49" charset="-122"/>
                <a:ea typeface="黑体" panose="02010609060101010101" pitchFamily="49" charset="-122"/>
              </a:rPr>
              <a:t>放于上面。</a:t>
            </a:r>
            <a:endParaRPr lang="zh-CN" altLang="en-US" sz="2400" b="1" dirty="0">
              <a:solidFill>
                <a:srgbClr val="0F098D"/>
              </a:solidFill>
              <a:latin typeface="黑体" panose="02010609060101010101" pitchFamily="49" charset="-122"/>
              <a:ea typeface="黑体" panose="02010609060101010101" pitchFamily="49" charset="-122"/>
            </a:endParaRPr>
          </a:p>
        </p:txBody>
      </p:sp>
      <p:graphicFrame>
        <p:nvGraphicFramePr>
          <p:cNvPr id="6" name="对象 5">
            <a:extLst>
              <a:ext uri="{FF2B5EF4-FFF2-40B4-BE49-F238E27FC236}">
                <a16:creationId xmlns:a16="http://schemas.microsoft.com/office/drawing/2014/main" id="{65D949D4-0482-DC83-F983-B057D55F242D}"/>
              </a:ext>
            </a:extLst>
          </p:cNvPr>
          <p:cNvGraphicFramePr>
            <a:graphicFrameLocks noChangeAspect="1"/>
          </p:cNvGraphicFramePr>
          <p:nvPr>
            <p:extLst>
              <p:ext uri="{D42A27DB-BD31-4B8C-83A1-F6EECF244321}">
                <p14:modId xmlns:p14="http://schemas.microsoft.com/office/powerpoint/2010/main" val="169432435"/>
              </p:ext>
            </p:extLst>
          </p:nvPr>
        </p:nvGraphicFramePr>
        <p:xfrm>
          <a:off x="6372200" y="1628800"/>
          <a:ext cx="2362763" cy="3024336"/>
        </p:xfrm>
        <a:graphic>
          <a:graphicData uri="http://schemas.openxmlformats.org/presentationml/2006/ole">
            <mc:AlternateContent xmlns:mc="http://schemas.openxmlformats.org/markup-compatibility/2006">
              <mc:Choice xmlns:v="urn:schemas-microsoft-com:vml" Requires="v">
                <p:oleObj name="Image" r:id="rId2" imgW="26006040" imgH="33219000" progId="Photoshop.Image.10">
                  <p:embed/>
                </p:oleObj>
              </mc:Choice>
              <mc:Fallback>
                <p:oleObj name="Image" r:id="rId2" imgW="26006040" imgH="33219000" progId="Photoshop.Image.10">
                  <p:embed/>
                  <p:pic>
                    <p:nvPicPr>
                      <p:cNvPr id="6" name="对象 5">
                        <a:extLst>
                          <a:ext uri="{FF2B5EF4-FFF2-40B4-BE49-F238E27FC236}">
                            <a16:creationId xmlns:a16="http://schemas.microsoft.com/office/drawing/2014/main" id="{65D949D4-0482-DC83-F983-B057D55F242D}"/>
                          </a:ext>
                        </a:extLst>
                      </p:cNvPr>
                      <p:cNvPicPr/>
                      <p:nvPr/>
                    </p:nvPicPr>
                    <p:blipFill>
                      <a:blip r:embed="rId3">
                        <a:lum bright="16000" contrast="10000"/>
                      </a:blip>
                      <a:stretch>
                        <a:fillRect/>
                      </a:stretch>
                    </p:blipFill>
                    <p:spPr>
                      <a:xfrm>
                        <a:off x="6372200" y="1628800"/>
                        <a:ext cx="2362763" cy="3024336"/>
                      </a:xfrm>
                      <a:prstGeom prst="rect">
                        <a:avLst/>
                      </a:prstGeom>
                    </p:spPr>
                  </p:pic>
                </p:oleObj>
              </mc:Fallback>
            </mc:AlternateContent>
          </a:graphicData>
        </a:graphic>
      </p:graphicFrame>
    </p:spTree>
    <p:extLst>
      <p:ext uri="{BB962C8B-B14F-4D97-AF65-F5344CB8AC3E}">
        <p14:creationId xmlns:p14="http://schemas.microsoft.com/office/powerpoint/2010/main" val="227277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7504" y="548680"/>
            <a:ext cx="8136904" cy="5184576"/>
          </a:xfrm>
          <a:solidFill>
            <a:srgbClr val="FFFFFF"/>
          </a:solidFill>
        </p:spPr>
        <p:txBody>
          <a:bodyPr>
            <a:normAutofit/>
          </a:bodyPr>
          <a:lstStyle/>
          <a:p>
            <a:pPr algn="just">
              <a:spcBef>
                <a:spcPts val="600"/>
              </a:spcBef>
            </a:pPr>
            <a:r>
              <a:rPr lang="zh-CN" altLang="en-US" sz="2400" b="1" dirty="0">
                <a:latin typeface="黑体" pitchFamily="49" charset="-122"/>
                <a:ea typeface="黑体" pitchFamily="49" charset="-122"/>
              </a:rPr>
              <a:t>测量安静状态下的动脉血压：</a:t>
            </a:r>
            <a:endParaRPr lang="en-US" altLang="zh-CN" sz="2400" b="1" dirty="0">
              <a:latin typeface="黑体" pitchFamily="49" charset="-122"/>
              <a:ea typeface="黑体" pitchFamily="49" charset="-122"/>
            </a:endParaRPr>
          </a:p>
          <a:p>
            <a:pPr lvl="1" algn="just">
              <a:spcBef>
                <a:spcPts val="300"/>
              </a:spcBef>
            </a:pPr>
            <a:r>
              <a:rPr lang="zh-CN" altLang="en-US" sz="2400" b="1" dirty="0"/>
              <a:t>打开血压计开关，</a:t>
            </a:r>
            <a:r>
              <a:rPr lang="zh-CN" altLang="en-US" sz="2400" b="1" dirty="0">
                <a:latin typeface="黑体" pitchFamily="49" charset="-122"/>
                <a:ea typeface="黑体" pitchFamily="49" charset="-122"/>
              </a:rPr>
              <a:t>一手轻压听诊器胸件，</a:t>
            </a:r>
            <a:r>
              <a:rPr lang="zh-CN" altLang="en-US" sz="2400" b="1" dirty="0"/>
              <a:t>另一手挤压充气球将空气打入袖带内，至血管外压力到达</a:t>
            </a:r>
            <a:r>
              <a:rPr lang="en-US" altLang="zh-CN" sz="2400" b="1" dirty="0">
                <a:latin typeface="黑体" pitchFamily="49" charset="-122"/>
                <a:ea typeface="黑体" pitchFamily="49" charset="-122"/>
              </a:rPr>
              <a:t>24 </a:t>
            </a:r>
            <a:r>
              <a:rPr lang="en-US" altLang="zh-CN" sz="2400" b="1" dirty="0" err="1">
                <a:latin typeface="黑体" pitchFamily="49" charset="-122"/>
                <a:ea typeface="黑体" pitchFamily="49" charset="-122"/>
              </a:rPr>
              <a:t>kPa</a:t>
            </a:r>
            <a:r>
              <a:rPr lang="zh-CN" altLang="en-US" sz="2400" b="1" dirty="0">
                <a:latin typeface="黑体" pitchFamily="49" charset="-122"/>
                <a:ea typeface="黑体" pitchFamily="49" charset="-122"/>
              </a:rPr>
              <a:t>（</a:t>
            </a:r>
            <a:r>
              <a:rPr lang="en-US" altLang="zh-CN" sz="2400" b="1" dirty="0">
                <a:latin typeface="黑体" pitchFamily="49" charset="-122"/>
                <a:ea typeface="黑体" pitchFamily="49" charset="-122"/>
              </a:rPr>
              <a:t>l80 mmHg</a:t>
            </a:r>
            <a:r>
              <a:rPr lang="zh-CN" altLang="en-US" sz="2400" b="1" dirty="0">
                <a:latin typeface="黑体" pitchFamily="49" charset="-122"/>
                <a:ea typeface="黑体" pitchFamily="49" charset="-122"/>
              </a:rPr>
              <a:t>）左右，</a:t>
            </a:r>
            <a:r>
              <a:rPr lang="zh-CN" altLang="en-US" sz="2400" b="1" dirty="0"/>
              <a:t>随即松开充气球螺帽，缓慢放气，</a:t>
            </a:r>
            <a:r>
              <a:rPr lang="zh-CN" altLang="en-US" sz="2400" b="1" dirty="0">
                <a:latin typeface="黑体" pitchFamily="49" charset="-122"/>
                <a:ea typeface="黑体" pitchFamily="49" charset="-122"/>
              </a:rPr>
              <a:t>使袖带内压缓慢下降，血压计内</a:t>
            </a:r>
            <a:r>
              <a:rPr lang="zh-CN" altLang="en-US" sz="2400" b="1" dirty="0"/>
              <a:t>水银柱缓慢下降（保持水银柱每秒钟下降</a:t>
            </a:r>
            <a:r>
              <a:rPr lang="en-US" altLang="zh-CN" sz="2400" b="1" dirty="0"/>
              <a:t>1</a:t>
            </a:r>
            <a:r>
              <a:rPr lang="zh-CN" altLang="en-US" sz="2400" b="1" dirty="0"/>
              <a:t>小格），同时仔细听诊，并注意观察检压计上的刻度。</a:t>
            </a:r>
            <a:endParaRPr lang="en-US" altLang="zh-CN" sz="2400" b="1" dirty="0"/>
          </a:p>
          <a:p>
            <a:pPr lvl="1" algn="just">
              <a:spcBef>
                <a:spcPts val="600"/>
              </a:spcBef>
            </a:pPr>
            <a:r>
              <a:rPr lang="zh-CN" altLang="en-US" sz="2400" b="1" dirty="0">
                <a:solidFill>
                  <a:srgbClr val="660066"/>
                </a:solidFill>
              </a:rPr>
              <a:t>第一次听到血管音时，血压计上所示的水银柱高度即为收缩压（一般成人为</a:t>
            </a:r>
            <a:r>
              <a:rPr lang="en-US" altLang="zh-CN" sz="2400" b="1" dirty="0">
                <a:solidFill>
                  <a:srgbClr val="660066"/>
                </a:solidFill>
                <a:latin typeface="Times New Roman" pitchFamily="18" charset="0"/>
              </a:rPr>
              <a:t>90</a:t>
            </a:r>
            <a:r>
              <a:rPr lang="zh-CN" altLang="en-US" sz="2400" b="1" dirty="0">
                <a:solidFill>
                  <a:srgbClr val="660066"/>
                </a:solidFill>
                <a:latin typeface="Times New Roman" pitchFamily="18" charset="0"/>
              </a:rPr>
              <a:t>～</a:t>
            </a:r>
            <a:r>
              <a:rPr lang="en-US" altLang="zh-CN" sz="2400" b="1" dirty="0">
                <a:solidFill>
                  <a:srgbClr val="660066"/>
                </a:solidFill>
                <a:latin typeface="Times New Roman" pitchFamily="18" charset="0"/>
              </a:rPr>
              <a:t>130 mmHg</a:t>
            </a:r>
            <a:r>
              <a:rPr lang="zh-CN" altLang="en-US" sz="2400" b="1" dirty="0">
                <a:solidFill>
                  <a:srgbClr val="660066"/>
                </a:solidFill>
              </a:rPr>
              <a:t>）。</a:t>
            </a:r>
            <a:endParaRPr lang="en-US" altLang="zh-CN" sz="2400" b="1" dirty="0">
              <a:solidFill>
                <a:srgbClr val="660066"/>
              </a:solidFill>
            </a:endParaRPr>
          </a:p>
          <a:p>
            <a:pPr lvl="1" algn="just">
              <a:spcBef>
                <a:spcPts val="600"/>
              </a:spcBef>
            </a:pPr>
            <a:r>
              <a:rPr lang="zh-CN" altLang="en-US" sz="2400" b="1" dirty="0">
                <a:solidFill>
                  <a:srgbClr val="660066"/>
                </a:solidFill>
              </a:rPr>
              <a:t>继续放气，声音先是由低到高，而后又突然由高到低，最后完全消失。在声音音调突然变化、音量变小的瞬间，血压计上的水银柱刻度即为舒张压（成人一般为</a:t>
            </a:r>
            <a:r>
              <a:rPr lang="en-US" altLang="zh-CN" sz="2400" b="1" dirty="0">
                <a:solidFill>
                  <a:srgbClr val="660066"/>
                </a:solidFill>
                <a:latin typeface="Times New Roman" pitchFamily="18" charset="0"/>
              </a:rPr>
              <a:t>60</a:t>
            </a:r>
            <a:r>
              <a:rPr lang="zh-CN" altLang="en-US" sz="2400" b="1" dirty="0">
                <a:solidFill>
                  <a:srgbClr val="660066"/>
                </a:solidFill>
                <a:latin typeface="Times New Roman" pitchFamily="18" charset="0"/>
              </a:rPr>
              <a:t>～</a:t>
            </a:r>
            <a:r>
              <a:rPr lang="en-US" altLang="zh-CN" sz="2400" b="1" dirty="0">
                <a:solidFill>
                  <a:srgbClr val="660066"/>
                </a:solidFill>
                <a:latin typeface="Times New Roman" pitchFamily="18" charset="0"/>
              </a:rPr>
              <a:t>80 mmHg</a:t>
            </a:r>
            <a:r>
              <a:rPr lang="zh-CN" altLang="en-US" sz="2400" b="1" dirty="0">
                <a:solidFill>
                  <a:srgbClr val="660066"/>
                </a:solidFill>
              </a:rPr>
              <a:t>） 。</a:t>
            </a:r>
            <a:endParaRPr lang="en-US" altLang="zh-CN" sz="2400" b="1" dirty="0">
              <a:solidFill>
                <a:srgbClr val="660066"/>
              </a:solidFill>
            </a:endParaRPr>
          </a:p>
        </p:txBody>
      </p:sp>
    </p:spTree>
    <p:extLst>
      <p:ext uri="{BB962C8B-B14F-4D97-AF65-F5344CB8AC3E}">
        <p14:creationId xmlns:p14="http://schemas.microsoft.com/office/powerpoint/2010/main" val="235866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251520" y="404664"/>
            <a:ext cx="8136904" cy="5688632"/>
          </a:xfrm>
        </p:spPr>
        <p:txBody>
          <a:bodyPr>
            <a:normAutofit/>
          </a:bodyPr>
          <a:lstStyle/>
          <a:p>
            <a:pPr marL="365760" lvl="1" indent="-256032" algn="just">
              <a:spcBef>
                <a:spcPts val="600"/>
              </a:spcBef>
              <a:buSzPct val="68000"/>
              <a:buFont typeface="Wingdings 3"/>
              <a:buChar char=""/>
            </a:pPr>
            <a:r>
              <a:rPr lang="zh-CN" altLang="en-US" sz="2400" b="1" dirty="0">
                <a:latin typeface="+mn-ea"/>
              </a:rPr>
              <a:t>运动对动脉血压的影响：</a:t>
            </a:r>
            <a:endParaRPr lang="en-US" altLang="zh-CN" sz="2400" b="1" dirty="0">
              <a:latin typeface="+mn-ea"/>
            </a:endParaRPr>
          </a:p>
          <a:p>
            <a:pPr marL="603504" lvl="2" indent="-256032" algn="just">
              <a:spcBef>
                <a:spcPts val="600"/>
              </a:spcBef>
              <a:buSzPct val="68000"/>
              <a:buFont typeface="Wingdings 3"/>
              <a:buChar char=""/>
            </a:pPr>
            <a:r>
              <a:rPr lang="zh-CN" altLang="en-US" sz="2400" b="1" dirty="0">
                <a:latin typeface="+mn-ea"/>
              </a:rPr>
              <a:t>取下袖带，令受试者以</a:t>
            </a:r>
            <a:r>
              <a:rPr lang="en-US" altLang="zh-CN" sz="2400" b="1" dirty="0">
                <a:latin typeface="+mn-ea"/>
              </a:rPr>
              <a:t>1</a:t>
            </a:r>
            <a:r>
              <a:rPr lang="zh-CN" altLang="en-US" sz="2400" b="1" dirty="0">
                <a:latin typeface="+mn-ea"/>
              </a:rPr>
              <a:t>次</a:t>
            </a:r>
            <a:r>
              <a:rPr lang="en-US" altLang="zh-CN" sz="2400" b="1" dirty="0">
                <a:latin typeface="+mn-ea"/>
              </a:rPr>
              <a:t>/s</a:t>
            </a:r>
            <a:r>
              <a:rPr lang="zh-CN" altLang="en-US" sz="2400" b="1" dirty="0">
                <a:latin typeface="+mn-ea"/>
              </a:rPr>
              <a:t>的速度作</a:t>
            </a:r>
            <a:r>
              <a:rPr lang="en-US" altLang="zh-CN" sz="2400" b="1" dirty="0">
                <a:latin typeface="+mn-ea"/>
              </a:rPr>
              <a:t>30</a:t>
            </a:r>
            <a:r>
              <a:rPr lang="zh-CN" altLang="en-US" sz="2400" b="1" dirty="0">
                <a:latin typeface="+mn-ea"/>
              </a:rPr>
              <a:t>次下蹲起立运动后，立即带上，于运动后 </a:t>
            </a:r>
            <a:r>
              <a:rPr lang="en-US" altLang="zh-CN" sz="2400" b="1" dirty="0">
                <a:latin typeface="+mn-ea"/>
              </a:rPr>
              <a:t>0 min</a:t>
            </a:r>
            <a:r>
              <a:rPr lang="zh-CN" altLang="en-US" sz="2400" b="1" dirty="0">
                <a:latin typeface="+mn-ea"/>
              </a:rPr>
              <a:t>、</a:t>
            </a:r>
            <a:r>
              <a:rPr lang="en-US" altLang="zh-CN" sz="2400" b="1" dirty="0">
                <a:latin typeface="+mn-ea"/>
              </a:rPr>
              <a:t>3 min</a:t>
            </a:r>
            <a:r>
              <a:rPr lang="zh-CN" altLang="en-US" sz="2400" b="1" dirty="0">
                <a:latin typeface="+mn-ea"/>
              </a:rPr>
              <a:t>、</a:t>
            </a:r>
            <a:r>
              <a:rPr lang="en-US" altLang="zh-CN" sz="2400" b="1" dirty="0">
                <a:latin typeface="+mn-ea"/>
              </a:rPr>
              <a:t>5 min</a:t>
            </a:r>
            <a:r>
              <a:rPr lang="zh-CN" altLang="en-US" sz="2400" b="1" dirty="0">
                <a:latin typeface="+mn-ea"/>
              </a:rPr>
              <a:t>后各测血压一次，观察记录运动后血压的变化情况。</a:t>
            </a:r>
          </a:p>
          <a:p>
            <a:r>
              <a:rPr lang="zh-CN" altLang="zh-CN" sz="2400" b="1" dirty="0">
                <a:latin typeface="+mn-ea"/>
              </a:rPr>
              <a:t>体位变化对血压的影响</a:t>
            </a:r>
            <a:r>
              <a:rPr lang="zh-CN" altLang="en-US" sz="2400" b="1" dirty="0">
                <a:latin typeface="+mn-ea"/>
              </a:rPr>
              <a:t>（选作）：</a:t>
            </a:r>
            <a:endParaRPr lang="zh-CN" altLang="zh-CN" sz="2400" b="1" dirty="0">
              <a:latin typeface="+mn-ea"/>
            </a:endParaRPr>
          </a:p>
          <a:p>
            <a:pPr lvl="1"/>
            <a:r>
              <a:rPr lang="zh-CN" altLang="zh-CN" sz="2400" b="1" dirty="0">
                <a:latin typeface="+mn-ea"/>
              </a:rPr>
              <a:t>受试者卧床安静</a:t>
            </a:r>
            <a:r>
              <a:rPr lang="en-US" altLang="zh-CN" sz="2400" b="1" dirty="0">
                <a:latin typeface="+mn-ea"/>
              </a:rPr>
              <a:t>10~20 min</a:t>
            </a:r>
            <a:r>
              <a:rPr lang="zh-CN" altLang="zh-CN" sz="2400" b="1" dirty="0">
                <a:latin typeface="+mn-ea"/>
              </a:rPr>
              <a:t>后，每隔</a:t>
            </a:r>
            <a:r>
              <a:rPr lang="en-US" altLang="zh-CN" sz="2400" b="1" dirty="0">
                <a:latin typeface="+mn-ea"/>
              </a:rPr>
              <a:t> 2 min</a:t>
            </a:r>
            <a:r>
              <a:rPr lang="zh-CN" altLang="zh-CN" sz="2400" b="1" dirty="0">
                <a:latin typeface="+mn-ea"/>
              </a:rPr>
              <a:t>测定其血压</a:t>
            </a:r>
            <a:r>
              <a:rPr lang="zh-CN" altLang="en-US" sz="2400" b="1" dirty="0">
                <a:latin typeface="+mn-ea"/>
              </a:rPr>
              <a:t>一次</a:t>
            </a:r>
            <a:r>
              <a:rPr lang="zh-CN" altLang="zh-CN" sz="2400" b="1" dirty="0">
                <a:latin typeface="+mn-ea"/>
              </a:rPr>
              <a:t>，直至稳定为止。</a:t>
            </a:r>
          </a:p>
          <a:p>
            <a:pPr lvl="1"/>
            <a:r>
              <a:rPr lang="zh-CN" altLang="en-US" sz="2400" b="1" dirty="0">
                <a:latin typeface="+mn-ea"/>
              </a:rPr>
              <a:t>令</a:t>
            </a:r>
            <a:r>
              <a:rPr lang="zh-CN" altLang="zh-CN" sz="2400" b="1" dirty="0">
                <a:latin typeface="+mn-ea"/>
              </a:rPr>
              <a:t>受试者</a:t>
            </a:r>
            <a:r>
              <a:rPr lang="zh-CN" altLang="en-US" sz="2400" b="1" dirty="0">
                <a:latin typeface="+mn-ea"/>
              </a:rPr>
              <a:t>改为静坐或站立位，</a:t>
            </a:r>
            <a:r>
              <a:rPr lang="zh-CN" altLang="zh-CN" sz="2400" b="1" dirty="0">
                <a:latin typeface="+mn-ea"/>
              </a:rPr>
              <a:t>每隔</a:t>
            </a:r>
            <a:r>
              <a:rPr lang="en-US" altLang="zh-CN" sz="2400" b="1" dirty="0">
                <a:latin typeface="+mn-ea"/>
              </a:rPr>
              <a:t> 2 min</a:t>
            </a:r>
            <a:r>
              <a:rPr lang="zh-CN" altLang="zh-CN" sz="2400" b="1" dirty="0">
                <a:latin typeface="+mn-ea"/>
              </a:rPr>
              <a:t>测定其血压</a:t>
            </a:r>
            <a:r>
              <a:rPr lang="zh-CN" altLang="en-US" sz="2400" b="1" dirty="0">
                <a:latin typeface="+mn-ea"/>
              </a:rPr>
              <a:t>一次，</a:t>
            </a:r>
            <a:r>
              <a:rPr lang="zh-CN" altLang="zh-CN" sz="2400" b="1" dirty="0">
                <a:latin typeface="+mn-ea"/>
              </a:rPr>
              <a:t>直到</a:t>
            </a:r>
            <a:r>
              <a:rPr lang="zh-CN" altLang="en-US" sz="2400" b="1" dirty="0">
                <a:latin typeface="+mn-ea"/>
              </a:rPr>
              <a:t>血压稳定（约</a:t>
            </a:r>
            <a:r>
              <a:rPr lang="en-US" altLang="zh-CN" sz="2400" b="1" dirty="0">
                <a:latin typeface="+mn-ea"/>
              </a:rPr>
              <a:t>10 min</a:t>
            </a:r>
            <a:r>
              <a:rPr lang="zh-CN" altLang="en-US" sz="2400" b="1" dirty="0">
                <a:latin typeface="+mn-ea"/>
              </a:rPr>
              <a:t>）</a:t>
            </a:r>
            <a:r>
              <a:rPr lang="zh-CN" altLang="zh-CN" sz="2400" b="1" dirty="0">
                <a:latin typeface="+mn-ea"/>
              </a:rPr>
              <a:t>为止。</a:t>
            </a:r>
            <a:endParaRPr lang="en-US" altLang="zh-CN" sz="2400" b="1" dirty="0">
              <a:latin typeface="+mn-ea"/>
            </a:endParaRPr>
          </a:p>
          <a:p>
            <a:pPr algn="just">
              <a:lnSpc>
                <a:spcPct val="120000"/>
              </a:lnSpc>
              <a:spcBef>
                <a:spcPts val="600"/>
              </a:spcBef>
            </a:pPr>
            <a:r>
              <a:rPr lang="zh-CN" altLang="en-US" sz="2400" b="1" dirty="0"/>
              <a:t>血压计的复位：</a:t>
            </a:r>
          </a:p>
          <a:p>
            <a:pPr lvl="1" algn="just">
              <a:lnSpc>
                <a:spcPct val="120000"/>
              </a:lnSpc>
              <a:spcBef>
                <a:spcPts val="600"/>
              </a:spcBef>
            </a:pPr>
            <a:r>
              <a:rPr lang="zh-CN" altLang="en-US" sz="2400" b="1" dirty="0"/>
              <a:t>血压测量完毕，将袖带内气体驱尽，卷好放置盒内。将检压计</a:t>
            </a:r>
            <a:r>
              <a:rPr lang="zh-CN" altLang="en-US" sz="2400" b="1" dirty="0">
                <a:solidFill>
                  <a:srgbClr val="990033"/>
                </a:solidFill>
              </a:rPr>
              <a:t>向右略倾斜</a:t>
            </a:r>
            <a:r>
              <a:rPr lang="zh-CN" altLang="en-US" sz="2400" b="1" dirty="0"/>
              <a:t>，使管内水银退回储槽内，然后关闭，防止水银泄漏。</a:t>
            </a:r>
          </a:p>
          <a:p>
            <a:pPr lvl="1"/>
            <a:endParaRPr lang="zh-CN" altLang="en-US" sz="2400" dirty="0">
              <a:latin typeface="+mn-ea"/>
            </a:endParaRPr>
          </a:p>
        </p:txBody>
      </p:sp>
    </p:spTree>
    <p:extLst>
      <p:ext uri="{BB962C8B-B14F-4D97-AF65-F5344CB8AC3E}">
        <p14:creationId xmlns:p14="http://schemas.microsoft.com/office/powerpoint/2010/main" val="1875132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86667" y="1196752"/>
            <a:ext cx="7246739" cy="4536504"/>
          </a:xfrm>
        </p:spPr>
        <p:txBody>
          <a:bodyPr>
            <a:noAutofit/>
          </a:bodyPr>
          <a:lstStyle/>
          <a:p>
            <a:pPr algn="just">
              <a:lnSpc>
                <a:spcPct val="110000"/>
              </a:lnSpc>
            </a:pPr>
            <a:r>
              <a:rPr lang="zh-CN" altLang="en-US" sz="2400" b="1" dirty="0"/>
              <a:t>受试者应将身上所有</a:t>
            </a:r>
            <a:r>
              <a:rPr lang="zh-CN" altLang="en-US" sz="2400" b="1" dirty="0">
                <a:solidFill>
                  <a:srgbClr val="7030A0"/>
                </a:solidFill>
              </a:rPr>
              <a:t>金属物品</a:t>
            </a:r>
            <a:r>
              <a:rPr lang="zh-CN" altLang="en-US" sz="2400" b="1" dirty="0"/>
              <a:t>取下，如眼镜、手表、手机等，检查前 </a:t>
            </a:r>
            <a:r>
              <a:rPr lang="en-US" altLang="zh-CN" sz="2400" b="1" dirty="0"/>
              <a:t>1 h</a:t>
            </a:r>
            <a:r>
              <a:rPr lang="zh-CN" altLang="en-US" sz="2400" b="1" dirty="0"/>
              <a:t>不吸烟、不洗手、不吃东西，避免激烈活动或重体力劳动。</a:t>
            </a:r>
          </a:p>
          <a:p>
            <a:pPr algn="just">
              <a:lnSpc>
                <a:spcPct val="110000"/>
              </a:lnSpc>
            </a:pPr>
            <a:r>
              <a:rPr lang="zh-CN" altLang="en-US" sz="2400" b="1" dirty="0"/>
              <a:t>描记心电图时，受试者应</a:t>
            </a:r>
            <a:r>
              <a:rPr lang="zh-CN" altLang="en-US" sz="2400" b="1" dirty="0">
                <a:solidFill>
                  <a:srgbClr val="7030A0"/>
                </a:solidFill>
              </a:rPr>
              <a:t>尽量放松</a:t>
            </a:r>
            <a:r>
              <a:rPr lang="zh-CN" altLang="en-US" sz="2400" b="1" dirty="0"/>
              <a:t>，电极要紧贴皮肤，防止记录过程中电极脱落。</a:t>
            </a:r>
            <a:endParaRPr lang="en-US" altLang="zh-CN" sz="2400" b="1" dirty="0"/>
          </a:p>
          <a:p>
            <a:pPr algn="just">
              <a:lnSpc>
                <a:spcPct val="110000"/>
              </a:lnSpc>
            </a:pPr>
            <a:r>
              <a:rPr lang="zh-CN" altLang="en-US" sz="2400" b="1" dirty="0"/>
              <a:t>测量</a:t>
            </a:r>
            <a:r>
              <a:rPr lang="zh-CN" altLang="en-US" sz="2400" b="1" dirty="0">
                <a:solidFill>
                  <a:srgbClr val="7030A0"/>
                </a:solidFill>
              </a:rPr>
              <a:t>波形幅值</a:t>
            </a:r>
            <a:r>
              <a:rPr lang="zh-CN" altLang="en-US" sz="2400" b="1" dirty="0"/>
              <a:t>时，注意向上波应测量</a:t>
            </a:r>
            <a:r>
              <a:rPr lang="zh-CN" altLang="en-US" sz="2400" b="1" dirty="0">
                <a:solidFill>
                  <a:srgbClr val="7030A0"/>
                </a:solidFill>
              </a:rPr>
              <a:t>基线上缘至波峰</a:t>
            </a:r>
            <a:r>
              <a:rPr lang="zh-CN" altLang="en-US" sz="2400" b="1" dirty="0"/>
              <a:t>顶点距离；向下波为</a:t>
            </a:r>
            <a:r>
              <a:rPr lang="zh-CN" altLang="en-US" sz="2400" b="1" dirty="0">
                <a:solidFill>
                  <a:srgbClr val="7030A0"/>
                </a:solidFill>
              </a:rPr>
              <a:t>基线下缘至谷底</a:t>
            </a:r>
            <a:r>
              <a:rPr lang="zh-CN" altLang="en-US" sz="2400" b="1" dirty="0"/>
              <a:t>距离。</a:t>
            </a:r>
            <a:endParaRPr lang="en-US" altLang="zh-CN" sz="2400" b="1" dirty="0"/>
          </a:p>
          <a:p>
            <a:pPr algn="just">
              <a:lnSpc>
                <a:spcPct val="110000"/>
              </a:lnSpc>
            </a:pPr>
            <a:r>
              <a:rPr lang="zh-CN" altLang="en-US" sz="2400" b="1" dirty="0"/>
              <a:t>检查前禁服对心血管有影响的药物。</a:t>
            </a:r>
          </a:p>
          <a:p>
            <a:pPr algn="just">
              <a:lnSpc>
                <a:spcPct val="110000"/>
              </a:lnSpc>
            </a:pPr>
            <a:r>
              <a:rPr lang="zh-CN" altLang="en-US" sz="2400" b="1" dirty="0"/>
              <a:t>女生经期对末端微循环的影响。</a:t>
            </a:r>
          </a:p>
          <a:p>
            <a:pPr algn="just">
              <a:lnSpc>
                <a:spcPct val="110000"/>
              </a:lnSpc>
            </a:pPr>
            <a:r>
              <a:rPr lang="zh-CN" altLang="en-US" sz="2400" b="1" dirty="0"/>
              <a:t>记录完毕，将电极</a:t>
            </a:r>
            <a:r>
              <a:rPr lang="zh-CN" altLang="en-US" sz="2400" b="1" dirty="0">
                <a:solidFill>
                  <a:srgbClr val="7030A0"/>
                </a:solidFill>
              </a:rPr>
              <a:t>擦干净</a:t>
            </a:r>
            <a:r>
              <a:rPr lang="zh-CN" altLang="en-US" sz="2400" b="1" dirty="0"/>
              <a:t>。</a:t>
            </a:r>
            <a:endParaRPr lang="en-US" altLang="zh-CN" sz="2400" b="1" dirty="0"/>
          </a:p>
          <a:p>
            <a:pPr algn="just">
              <a:lnSpc>
                <a:spcPct val="110000"/>
              </a:lnSpc>
            </a:pPr>
            <a:endParaRPr lang="zh-CN" altLang="en-US" sz="2400" dirty="0"/>
          </a:p>
        </p:txBody>
      </p:sp>
      <p:sp>
        <p:nvSpPr>
          <p:cNvPr id="3" name="Rectangle 2">
            <a:extLst>
              <a:ext uri="{FF2B5EF4-FFF2-40B4-BE49-F238E27FC236}">
                <a16:creationId xmlns:a16="http://schemas.microsoft.com/office/drawing/2014/main" id="{17A11D7F-6BE0-6CE3-8ED8-E4601A46218F}"/>
              </a:ext>
            </a:extLst>
          </p:cNvPr>
          <p:cNvSpPr txBox="1">
            <a:spLocks noChangeArrowheads="1"/>
          </p:cNvSpPr>
          <p:nvPr/>
        </p:nvSpPr>
        <p:spPr>
          <a:xfrm>
            <a:off x="382143" y="247232"/>
            <a:ext cx="3927894" cy="703262"/>
          </a:xfrm>
          <a:prstGeom prst="rect">
            <a:avLst/>
          </a:prstGeom>
          <a:noFill/>
        </p:spPr>
        <p:txBody>
          <a:bodyPr vert="horz"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r>
              <a:rPr lang="en-US" altLang="zh-CN" sz="3000" dirty="0">
                <a:solidFill>
                  <a:srgbClr val="3A22C8"/>
                </a:solidFill>
                <a:effectLst/>
                <a:latin typeface="Arial" panose="020B0604020202020204" pitchFamily="34" charset="0"/>
                <a:ea typeface="黑体" panose="02010609060101010101" pitchFamily="49" charset="-122"/>
                <a:cs typeface="Arial" panose="020B0604020202020204" pitchFamily="34" charset="0"/>
              </a:rPr>
              <a:t>V</a:t>
            </a:r>
            <a:r>
              <a:rPr lang="en-US" altLang="zh-CN" sz="3000" dirty="0">
                <a:solidFill>
                  <a:srgbClr val="3A22C8"/>
                </a:solidFill>
                <a:effectLst/>
                <a:latin typeface="黑体" panose="02010609060101010101" pitchFamily="49" charset="-122"/>
                <a:ea typeface="黑体" panose="02010609060101010101" pitchFamily="49" charset="-122"/>
              </a:rPr>
              <a:t> </a:t>
            </a:r>
            <a:r>
              <a:rPr lang="zh-CN" altLang="en-US" sz="3000" dirty="0">
                <a:solidFill>
                  <a:srgbClr val="3A22C8"/>
                </a:solidFill>
                <a:effectLst/>
                <a:latin typeface="黑体" panose="02010609060101010101" pitchFamily="49" charset="-122"/>
                <a:ea typeface="黑体" panose="02010609060101010101" pitchFamily="49" charset="-122"/>
              </a:rPr>
              <a:t>注意事项</a:t>
            </a:r>
          </a:p>
        </p:txBody>
      </p:sp>
    </p:spTree>
    <p:extLst>
      <p:ext uri="{BB962C8B-B14F-4D97-AF65-F5344CB8AC3E}">
        <p14:creationId xmlns:p14="http://schemas.microsoft.com/office/powerpoint/2010/main" val="2569946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908720"/>
            <a:ext cx="7488832" cy="4525963"/>
          </a:xfrm>
        </p:spPr>
        <p:txBody>
          <a:bodyPr>
            <a:normAutofit/>
          </a:bodyPr>
          <a:lstStyle/>
          <a:p>
            <a:pPr algn="just">
              <a:spcBef>
                <a:spcPts val="600"/>
              </a:spcBef>
            </a:pPr>
            <a:r>
              <a:rPr lang="zh-CN" altLang="zh-CN" sz="2400" b="1" dirty="0">
                <a:latin typeface="黑体" pitchFamily="49" charset="-122"/>
                <a:ea typeface="黑体" pitchFamily="49" charset="-122"/>
              </a:rPr>
              <a:t>室内须保持</a:t>
            </a:r>
            <a:r>
              <a:rPr lang="zh-CN" altLang="zh-CN" sz="2400" b="1" dirty="0">
                <a:solidFill>
                  <a:srgbClr val="7030A0"/>
                </a:solidFill>
                <a:latin typeface="黑体" pitchFamily="49" charset="-122"/>
                <a:ea typeface="黑体" pitchFamily="49" charset="-122"/>
              </a:rPr>
              <a:t>安静</a:t>
            </a:r>
            <a:r>
              <a:rPr lang="zh-CN" altLang="zh-CN" sz="2400" b="1" dirty="0">
                <a:latin typeface="黑体" pitchFamily="49" charset="-122"/>
                <a:ea typeface="黑体" pitchFamily="49" charset="-122"/>
              </a:rPr>
              <a:t>，以利于听诊。袖带不宜绕得</a:t>
            </a:r>
            <a:r>
              <a:rPr lang="zh-CN" altLang="zh-CN" sz="2400" b="1" dirty="0">
                <a:solidFill>
                  <a:srgbClr val="7030A0"/>
                </a:solidFill>
                <a:latin typeface="黑体" pitchFamily="49" charset="-122"/>
                <a:ea typeface="黑体" pitchFamily="49" charset="-122"/>
              </a:rPr>
              <a:t>太松或太紧</a:t>
            </a:r>
            <a:r>
              <a:rPr lang="zh-CN" altLang="zh-CN" sz="2400" b="1" dirty="0">
                <a:latin typeface="黑体" pitchFamily="49" charset="-122"/>
                <a:ea typeface="黑体" pitchFamily="49" charset="-122"/>
              </a:rPr>
              <a:t>。</a:t>
            </a:r>
          </a:p>
          <a:p>
            <a:pPr algn="just">
              <a:spcBef>
                <a:spcPts val="600"/>
              </a:spcBef>
            </a:pPr>
            <a:r>
              <a:rPr lang="zh-CN" altLang="zh-CN" sz="2400" b="1" dirty="0">
                <a:latin typeface="黑体" pitchFamily="49" charset="-122"/>
                <a:ea typeface="黑体" pitchFamily="49" charset="-122"/>
              </a:rPr>
              <a:t>动脉血压通常连续测</a:t>
            </a:r>
            <a:r>
              <a:rPr lang="en-US" altLang="zh-CN" sz="2400" b="1" dirty="0">
                <a:latin typeface="黑体" pitchFamily="49" charset="-122"/>
                <a:ea typeface="黑体" pitchFamily="49" charset="-122"/>
              </a:rPr>
              <a:t>2~3</a:t>
            </a:r>
            <a:r>
              <a:rPr lang="zh-CN" altLang="zh-CN" sz="2400" b="1" dirty="0">
                <a:latin typeface="黑体" pitchFamily="49" charset="-122"/>
                <a:ea typeface="黑体" pitchFamily="49" charset="-122"/>
              </a:rPr>
              <a:t>次，每次间隔</a:t>
            </a:r>
            <a:r>
              <a:rPr lang="en-US" altLang="zh-CN" sz="2400" b="1" dirty="0">
                <a:latin typeface="黑体" pitchFamily="49" charset="-122"/>
                <a:ea typeface="黑体" pitchFamily="49" charset="-122"/>
              </a:rPr>
              <a:t>2~3 min</a:t>
            </a:r>
            <a:r>
              <a:rPr lang="zh-CN" altLang="zh-CN" sz="2400" b="1" dirty="0">
                <a:latin typeface="黑体" pitchFamily="49" charset="-122"/>
                <a:ea typeface="黑体" pitchFamily="49" charset="-122"/>
              </a:rPr>
              <a:t>。重复测定时袖带内的压力须降到零位后方可再次打气。一般取两次较为接近的数值为准。</a:t>
            </a:r>
          </a:p>
          <a:p>
            <a:pPr algn="just">
              <a:spcBef>
                <a:spcPts val="600"/>
              </a:spcBef>
            </a:pPr>
            <a:r>
              <a:rPr lang="zh-CN" altLang="zh-CN" sz="2400" b="1" dirty="0">
                <a:latin typeface="黑体" pitchFamily="49" charset="-122"/>
                <a:ea typeface="黑体" pitchFamily="49" charset="-122"/>
              </a:rPr>
              <a:t>上臂位置应</a:t>
            </a:r>
            <a:r>
              <a:rPr lang="zh-CN" altLang="en-US" sz="2400" b="1" dirty="0">
                <a:latin typeface="黑体" pitchFamily="49" charset="-122"/>
                <a:ea typeface="黑体" pitchFamily="49" charset="-122"/>
              </a:rPr>
              <a:t>与</a:t>
            </a:r>
            <a:r>
              <a:rPr lang="zh-CN" altLang="zh-CN" sz="2400" b="1" dirty="0">
                <a:latin typeface="黑体" pitchFamily="49" charset="-122"/>
                <a:ea typeface="黑体" pitchFamily="49" charset="-122"/>
              </a:rPr>
              <a:t>右心房同高；袖带应缚于肘窝以上。听诊器胸件放在肱动脉位置上面时</a:t>
            </a:r>
            <a:r>
              <a:rPr lang="zh-CN" altLang="zh-CN" sz="2400" b="1" dirty="0">
                <a:solidFill>
                  <a:srgbClr val="7030A0"/>
                </a:solidFill>
                <a:latin typeface="黑体" pitchFamily="49" charset="-122"/>
                <a:ea typeface="黑体" pitchFamily="49" charset="-122"/>
              </a:rPr>
              <a:t>不要压得过重或压在袖带下测量</a:t>
            </a:r>
            <a:r>
              <a:rPr lang="zh-CN" altLang="zh-CN" sz="2400" b="1" dirty="0">
                <a:latin typeface="黑体" pitchFamily="49" charset="-122"/>
                <a:ea typeface="黑体" pitchFamily="49" charset="-122"/>
              </a:rPr>
              <a:t>，也不能接触过松以致听不到声音。</a:t>
            </a:r>
          </a:p>
          <a:p>
            <a:pPr algn="just">
              <a:spcBef>
                <a:spcPts val="600"/>
              </a:spcBef>
            </a:pPr>
            <a:r>
              <a:rPr lang="zh-CN" altLang="zh-CN" sz="2400" b="1" dirty="0">
                <a:latin typeface="黑体" pitchFamily="49" charset="-122"/>
                <a:ea typeface="黑体" pitchFamily="49" charset="-122"/>
              </a:rPr>
              <a:t>如血压超出正常范围，让受试者</a:t>
            </a:r>
            <a:r>
              <a:rPr lang="zh-CN" altLang="zh-CN" sz="2400" b="1" dirty="0">
                <a:solidFill>
                  <a:srgbClr val="7030A0"/>
                </a:solidFill>
                <a:latin typeface="黑体" pitchFamily="49" charset="-122"/>
                <a:ea typeface="黑体" pitchFamily="49" charset="-122"/>
              </a:rPr>
              <a:t>休息</a:t>
            </a:r>
            <a:r>
              <a:rPr lang="en-US" altLang="zh-CN" sz="2400" b="1" dirty="0">
                <a:latin typeface="黑体" pitchFamily="49" charset="-122"/>
                <a:ea typeface="黑体" pitchFamily="49" charset="-122"/>
              </a:rPr>
              <a:t>10 min </a:t>
            </a:r>
            <a:r>
              <a:rPr lang="zh-CN" altLang="zh-CN" sz="2400" b="1" dirty="0">
                <a:latin typeface="黑体" pitchFamily="49" charset="-122"/>
                <a:ea typeface="黑体" pitchFamily="49" charset="-122"/>
              </a:rPr>
              <a:t>后再作测量。休息期间可将袖带解下。</a:t>
            </a:r>
          </a:p>
        </p:txBody>
      </p:sp>
    </p:spTree>
    <p:extLst>
      <p:ext uri="{BB962C8B-B14F-4D97-AF65-F5344CB8AC3E}">
        <p14:creationId xmlns:p14="http://schemas.microsoft.com/office/powerpoint/2010/main" val="1179887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p:cNvSpPr txBox="1">
            <a:spLocks/>
          </p:cNvSpPr>
          <p:nvPr/>
        </p:nvSpPr>
        <p:spPr>
          <a:xfrm>
            <a:off x="1835696" y="2060848"/>
            <a:ext cx="6063325" cy="3816424"/>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
            <a:r>
              <a:rPr lang="zh-CN" altLang="en-US" sz="2400" b="1" dirty="0"/>
              <a:t>用计算机采集系统记录心电图的方法</a:t>
            </a:r>
            <a:endParaRPr lang="en-US" altLang="zh-CN" sz="2400" b="1" dirty="0"/>
          </a:p>
          <a:p>
            <a:pPr algn="just"/>
            <a:r>
              <a:rPr lang="zh-CN" altLang="en-US" sz="2400" b="1" dirty="0"/>
              <a:t>心电图各波形的分析</a:t>
            </a:r>
            <a:endParaRPr lang="en-US" altLang="zh-CN" sz="2400" b="1" dirty="0"/>
          </a:p>
          <a:p>
            <a:r>
              <a:rPr lang="zh-CN" altLang="en-US" sz="2400" b="1" dirty="0"/>
              <a:t>血压计的正确使用</a:t>
            </a:r>
            <a:endParaRPr lang="en-US" altLang="zh-CN" sz="2400" b="1" dirty="0"/>
          </a:p>
          <a:p>
            <a:r>
              <a:rPr lang="zh-CN" altLang="en-US" sz="2400" b="1" dirty="0"/>
              <a:t>听诊器的正确使用</a:t>
            </a:r>
            <a:endParaRPr lang="en-US" altLang="zh-CN" sz="2400" b="1" dirty="0"/>
          </a:p>
          <a:p>
            <a:r>
              <a:rPr lang="zh-CN" altLang="en-US" sz="2400" b="1" dirty="0"/>
              <a:t>间接测定动脉血压的方法</a:t>
            </a:r>
            <a:endParaRPr lang="en-US" altLang="zh-CN" sz="2400" b="1" dirty="0"/>
          </a:p>
          <a:p>
            <a:endParaRPr lang="zh-CN" altLang="en-US" sz="2400" b="1" dirty="0"/>
          </a:p>
        </p:txBody>
      </p:sp>
      <p:sp>
        <p:nvSpPr>
          <p:cNvPr id="2" name="TextBox 3">
            <a:extLst>
              <a:ext uri="{FF2B5EF4-FFF2-40B4-BE49-F238E27FC236}">
                <a16:creationId xmlns:a16="http://schemas.microsoft.com/office/drawing/2014/main" id="{4D8F5CED-C1B0-9853-1DFB-28F962E8B17B}"/>
              </a:ext>
            </a:extLst>
          </p:cNvPr>
          <p:cNvSpPr txBox="1">
            <a:spLocks noChangeArrowheads="1"/>
          </p:cNvSpPr>
          <p:nvPr/>
        </p:nvSpPr>
        <p:spPr bwMode="auto">
          <a:xfrm>
            <a:off x="395536" y="836712"/>
            <a:ext cx="4992072" cy="553998"/>
          </a:xfrm>
          <a:prstGeom prst="rect">
            <a:avLst/>
          </a:prstGeom>
          <a:noFill/>
          <a:ln>
            <a:noFill/>
          </a:ln>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defRPr/>
            </a:pPr>
            <a:r>
              <a:rPr lang="en-US" altLang="zh-CN" sz="3000" b="1" dirty="0">
                <a:solidFill>
                  <a:srgbClr val="3A22C8"/>
                </a:solidFill>
                <a:latin typeface="Arial" panose="020B0604020202020204" pitchFamily="34" charset="0"/>
                <a:ea typeface="黑体" panose="02010609060101010101" pitchFamily="49" charset="-122"/>
                <a:cs typeface="Arial" panose="020B0604020202020204" pitchFamily="34" charset="0"/>
              </a:rPr>
              <a:t>VI</a:t>
            </a:r>
            <a:r>
              <a:rPr lang="en-US" altLang="zh-CN" sz="3000" b="1" dirty="0">
                <a:solidFill>
                  <a:srgbClr val="3A22C8"/>
                </a:solidFill>
                <a:latin typeface="黑体" panose="02010609060101010101" pitchFamily="49" charset="-122"/>
                <a:ea typeface="黑体" panose="02010609060101010101" pitchFamily="49" charset="-122"/>
              </a:rPr>
              <a:t> </a:t>
            </a:r>
            <a:r>
              <a:rPr lang="zh-CN" altLang="en-US" sz="3000" b="1" dirty="0">
                <a:solidFill>
                  <a:srgbClr val="3A22C8"/>
                </a:solidFill>
                <a:latin typeface="黑体" panose="02010609060101010101" pitchFamily="49" charset="-122"/>
                <a:ea typeface="黑体" panose="02010609060101010101" pitchFamily="49" charset="-122"/>
              </a:rPr>
              <a:t>本实验需掌握的实验技术</a:t>
            </a:r>
          </a:p>
        </p:txBody>
      </p:sp>
    </p:spTree>
    <p:extLst>
      <p:ext uri="{BB962C8B-B14F-4D97-AF65-F5344CB8AC3E}">
        <p14:creationId xmlns:p14="http://schemas.microsoft.com/office/powerpoint/2010/main" val="3276884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a:spLocks/>
          </p:cNvSpPr>
          <p:nvPr/>
        </p:nvSpPr>
        <p:spPr>
          <a:xfrm>
            <a:off x="640357" y="4264497"/>
            <a:ext cx="8229600" cy="16267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sz="2400" b="1" dirty="0">
                <a:latin typeface="黑体" pitchFamily="49" charset="-122"/>
                <a:ea typeface="黑体" pitchFamily="49" charset="-122"/>
              </a:rPr>
              <a:t>试讨论</a:t>
            </a:r>
            <a:r>
              <a:rPr lang="zh-CN" altLang="zh-CN" sz="2400" b="1" dirty="0">
                <a:latin typeface="黑体" pitchFamily="49" charset="-122"/>
                <a:ea typeface="黑体" pitchFamily="49" charset="-122"/>
              </a:rPr>
              <a:t>正常人群收缩压、舒张压、心率的平均值及变异</a:t>
            </a:r>
            <a:r>
              <a:rPr lang="zh-CN" altLang="en-US" sz="2400" b="1" dirty="0">
                <a:latin typeface="黑体" pitchFamily="49" charset="-122"/>
                <a:ea typeface="黑体" pitchFamily="49" charset="-122"/>
              </a:rPr>
              <a:t>。</a:t>
            </a:r>
            <a:endParaRPr lang="en-US" altLang="zh-CN" sz="2400" b="1" dirty="0">
              <a:latin typeface="黑体" pitchFamily="49" charset="-122"/>
              <a:ea typeface="黑体" pitchFamily="49" charset="-122"/>
            </a:endParaRPr>
          </a:p>
          <a:p>
            <a:r>
              <a:rPr lang="zh-CN" altLang="en-US" sz="2400" b="1" dirty="0">
                <a:latin typeface="黑体" pitchFamily="49" charset="-122"/>
                <a:ea typeface="黑体" pitchFamily="49" charset="-122"/>
              </a:rPr>
              <a:t>请推测并验证</a:t>
            </a:r>
            <a:r>
              <a:rPr lang="zh-CN" altLang="zh-CN" sz="2400" b="1" dirty="0">
                <a:latin typeface="黑体" pitchFamily="49" charset="-122"/>
                <a:ea typeface="黑体" pitchFamily="49" charset="-122"/>
              </a:rPr>
              <a:t>运动对血压影响的机制。</a:t>
            </a:r>
          </a:p>
          <a:p>
            <a:endParaRPr lang="zh-CN" altLang="en-US" sz="2400" b="1" dirty="0">
              <a:latin typeface="黑体" pitchFamily="49" charset="-122"/>
              <a:ea typeface="黑体" pitchFamily="49" charset="-122"/>
            </a:endParaRPr>
          </a:p>
        </p:txBody>
      </p:sp>
      <p:sp>
        <p:nvSpPr>
          <p:cNvPr id="2" name="Rectangle 2">
            <a:extLst>
              <a:ext uri="{FF2B5EF4-FFF2-40B4-BE49-F238E27FC236}">
                <a16:creationId xmlns:a16="http://schemas.microsoft.com/office/drawing/2014/main" id="{ACBDAFF1-F2A4-50CC-9E79-8ABBE7DE391C}"/>
              </a:ext>
            </a:extLst>
          </p:cNvPr>
          <p:cNvSpPr txBox="1">
            <a:spLocks noChangeArrowheads="1"/>
          </p:cNvSpPr>
          <p:nvPr/>
        </p:nvSpPr>
        <p:spPr>
          <a:xfrm>
            <a:off x="640357" y="3256385"/>
            <a:ext cx="4324709" cy="762898"/>
          </a:xfrm>
          <a:prstGeom prst="rect">
            <a:avLst/>
          </a:prstGeom>
        </p:spPr>
        <p:txBody>
          <a:bodyPr vert="horz"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r>
              <a:rPr lang="en-US" altLang="zh-CN" sz="3000" dirty="0">
                <a:solidFill>
                  <a:srgbClr val="3A22C8"/>
                </a:solidFill>
                <a:effectLst/>
                <a:latin typeface="Arial" panose="020B0604020202020204" pitchFamily="34" charset="0"/>
                <a:ea typeface="黑体" panose="02010609060101010101" pitchFamily="49" charset="-122"/>
                <a:cs typeface="Arial" panose="020B0604020202020204" pitchFamily="34" charset="0"/>
              </a:rPr>
              <a:t>VIII </a:t>
            </a:r>
            <a:r>
              <a:rPr lang="zh-CN" altLang="en-US" sz="3000" dirty="0">
                <a:solidFill>
                  <a:srgbClr val="3A22C8"/>
                </a:solidFill>
                <a:effectLst/>
                <a:latin typeface="黑体" panose="02010609060101010101" pitchFamily="49" charset="-122"/>
                <a:ea typeface="黑体" panose="02010609060101010101" pitchFamily="49" charset="-122"/>
              </a:rPr>
              <a:t>思考与探索</a:t>
            </a:r>
          </a:p>
        </p:txBody>
      </p:sp>
      <p:sp>
        <p:nvSpPr>
          <p:cNvPr id="3" name="内容占位符 2">
            <a:extLst>
              <a:ext uri="{FF2B5EF4-FFF2-40B4-BE49-F238E27FC236}">
                <a16:creationId xmlns:a16="http://schemas.microsoft.com/office/drawing/2014/main" id="{E552AF64-7083-3712-D3DF-253604EE21CA}"/>
              </a:ext>
            </a:extLst>
          </p:cNvPr>
          <p:cNvSpPr txBox="1">
            <a:spLocks/>
          </p:cNvSpPr>
          <p:nvPr/>
        </p:nvSpPr>
        <p:spPr>
          <a:xfrm>
            <a:off x="2411760" y="1268760"/>
            <a:ext cx="4970709" cy="1324744"/>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zh-CN" altLang="en-US" sz="2400" b="1" dirty="0">
                <a:latin typeface="黑体" pitchFamily="49" charset="-122"/>
                <a:ea typeface="黑体" pitchFamily="49" charset="-122"/>
              </a:rPr>
              <a:t>袖带缠绕的松紧程度</a:t>
            </a:r>
            <a:endParaRPr lang="en-US" altLang="zh-CN" sz="2400" b="1" dirty="0">
              <a:latin typeface="黑体" pitchFamily="49" charset="-122"/>
              <a:ea typeface="黑体" pitchFamily="49" charset="-122"/>
            </a:endParaRPr>
          </a:p>
          <a:p>
            <a:r>
              <a:rPr lang="zh-CN" altLang="en-US" sz="2400" b="1" dirty="0">
                <a:latin typeface="黑体" pitchFamily="49" charset="-122"/>
                <a:ea typeface="黑体" pitchFamily="49" charset="-122"/>
              </a:rPr>
              <a:t>血管音的判断</a:t>
            </a:r>
          </a:p>
        </p:txBody>
      </p:sp>
      <p:sp>
        <p:nvSpPr>
          <p:cNvPr id="6" name="TextBox 3">
            <a:extLst>
              <a:ext uri="{FF2B5EF4-FFF2-40B4-BE49-F238E27FC236}">
                <a16:creationId xmlns:a16="http://schemas.microsoft.com/office/drawing/2014/main" id="{3A5033B8-226F-BDFC-54E4-C010D2BF7928}"/>
              </a:ext>
            </a:extLst>
          </p:cNvPr>
          <p:cNvSpPr txBox="1">
            <a:spLocks noChangeArrowheads="1"/>
          </p:cNvSpPr>
          <p:nvPr/>
        </p:nvSpPr>
        <p:spPr bwMode="auto">
          <a:xfrm>
            <a:off x="640357" y="566506"/>
            <a:ext cx="2395207" cy="553998"/>
          </a:xfrm>
          <a:prstGeom prst="rect">
            <a:avLst/>
          </a:prstGeom>
          <a:noFill/>
          <a:ln>
            <a:noFill/>
          </a:ln>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defRPr/>
            </a:pPr>
            <a:r>
              <a:rPr lang="en-US" altLang="zh-CN" sz="3000" b="1" dirty="0">
                <a:solidFill>
                  <a:srgbClr val="3A22C8"/>
                </a:solidFill>
                <a:latin typeface="Arial" panose="020B0604020202020204" pitchFamily="34" charset="0"/>
                <a:ea typeface="黑体" panose="02010609060101010101" pitchFamily="49" charset="-122"/>
                <a:cs typeface="Arial" panose="020B0604020202020204" pitchFamily="34" charset="0"/>
              </a:rPr>
              <a:t>VII</a:t>
            </a:r>
            <a:r>
              <a:rPr lang="en-US" altLang="zh-CN" sz="3000" b="1" dirty="0">
                <a:solidFill>
                  <a:srgbClr val="3A22C8"/>
                </a:solidFill>
                <a:latin typeface="黑体" panose="02010609060101010101" pitchFamily="49" charset="-122"/>
                <a:ea typeface="黑体" panose="02010609060101010101" pitchFamily="49" charset="-122"/>
              </a:rPr>
              <a:t> </a:t>
            </a:r>
            <a:r>
              <a:rPr lang="zh-CN" altLang="en-US" sz="3000" b="1" dirty="0">
                <a:solidFill>
                  <a:srgbClr val="3A22C8"/>
                </a:solidFill>
                <a:latin typeface="黑体" panose="02010609060101010101" pitchFamily="49" charset="-122"/>
                <a:ea typeface="黑体" panose="02010609060101010101" pitchFamily="49" charset="-122"/>
              </a:rPr>
              <a:t>关键技术</a:t>
            </a:r>
          </a:p>
        </p:txBody>
      </p:sp>
    </p:spTree>
    <p:extLst>
      <p:ext uri="{BB962C8B-B14F-4D97-AF65-F5344CB8AC3E}">
        <p14:creationId xmlns:p14="http://schemas.microsoft.com/office/powerpoint/2010/main" val="2729620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179512" y="764704"/>
            <a:ext cx="8064896" cy="5400600"/>
          </a:xfrm>
          <a:prstGeom prst="rect">
            <a:avLst/>
          </a:prstGeom>
        </p:spPr>
        <p:txBody>
          <a:bodyPr>
            <a:noAutofit/>
          </a:bodyPr>
          <a:lstStyle/>
          <a:p>
            <a:pPr lvl="1" algn="just"/>
            <a:r>
              <a:rPr lang="en-US" altLang="zh-CN" sz="2400" b="1" dirty="0">
                <a:solidFill>
                  <a:srgbClr val="0000CC"/>
                </a:solidFill>
              </a:rPr>
              <a:t>P-R</a:t>
            </a:r>
            <a:r>
              <a:rPr lang="zh-CN" altLang="en-US" sz="2400" b="1" dirty="0">
                <a:solidFill>
                  <a:srgbClr val="0000CC"/>
                </a:solidFill>
              </a:rPr>
              <a:t>间期</a:t>
            </a:r>
            <a:r>
              <a:rPr lang="zh-CN" altLang="en-US" sz="2400" b="1" dirty="0"/>
              <a:t>，指从</a:t>
            </a:r>
            <a:r>
              <a:rPr lang="en-US" altLang="zh-CN" sz="2400" b="1" dirty="0"/>
              <a:t>P</a:t>
            </a:r>
            <a:r>
              <a:rPr lang="zh-CN" altLang="en-US" sz="2400" b="1" dirty="0"/>
              <a:t>波起点到</a:t>
            </a:r>
            <a:r>
              <a:rPr lang="en-US" altLang="zh-CN" sz="2400" b="1" dirty="0"/>
              <a:t>QRS</a:t>
            </a:r>
            <a:r>
              <a:rPr lang="zh-CN" altLang="en-US" sz="2400" b="1" dirty="0"/>
              <a:t>波起点之间的时程，代表由窦房结产生的兴奋经心房、房室交界、房室束、左右束支、浦肯野纤维传导到心室所需的时间。正常值为</a:t>
            </a:r>
            <a:r>
              <a:rPr lang="en-US" altLang="zh-CN" sz="2400" b="1" dirty="0">
                <a:solidFill>
                  <a:srgbClr val="990033"/>
                </a:solidFill>
              </a:rPr>
              <a:t>0.12~0.20</a:t>
            </a:r>
            <a:r>
              <a:rPr lang="zh-CN" altLang="en-US" sz="2400" b="1" dirty="0">
                <a:solidFill>
                  <a:srgbClr val="990033"/>
                </a:solidFill>
              </a:rPr>
              <a:t> </a:t>
            </a:r>
            <a:r>
              <a:rPr lang="en-US" altLang="zh-CN" sz="2400" b="1" dirty="0">
                <a:solidFill>
                  <a:srgbClr val="990033"/>
                </a:solidFill>
              </a:rPr>
              <a:t>s</a:t>
            </a:r>
            <a:r>
              <a:rPr lang="zh-CN" altLang="en-US" sz="2400" b="1" dirty="0"/>
              <a:t>。</a:t>
            </a:r>
            <a:r>
              <a:rPr lang="en-US" altLang="zh-CN" sz="2400" b="1" dirty="0">
                <a:solidFill>
                  <a:srgbClr val="7030A0"/>
                </a:solidFill>
              </a:rPr>
              <a:t>P-R</a:t>
            </a:r>
            <a:r>
              <a:rPr lang="zh-CN" altLang="en-US" sz="2400" b="1" dirty="0">
                <a:solidFill>
                  <a:srgbClr val="7030A0"/>
                </a:solidFill>
              </a:rPr>
              <a:t>间期延长，常见于房</a:t>
            </a:r>
            <a:r>
              <a:rPr lang="en-US" altLang="zh-CN" sz="2400" b="1" dirty="0">
                <a:solidFill>
                  <a:srgbClr val="7030A0"/>
                </a:solidFill>
              </a:rPr>
              <a:t>-</a:t>
            </a:r>
            <a:r>
              <a:rPr lang="zh-CN" altLang="en-US" sz="2400" b="1" dirty="0">
                <a:solidFill>
                  <a:srgbClr val="7030A0"/>
                </a:solidFill>
              </a:rPr>
              <a:t>室传导阻滞。</a:t>
            </a:r>
            <a:endParaRPr lang="en-US" altLang="zh-CN" sz="2400" b="1" dirty="0">
              <a:solidFill>
                <a:srgbClr val="7030A0"/>
              </a:solidFill>
            </a:endParaRPr>
          </a:p>
          <a:p>
            <a:pPr lvl="1" algn="just"/>
            <a:r>
              <a:rPr lang="en-US" altLang="zh-CN" sz="2400" b="1" dirty="0">
                <a:solidFill>
                  <a:srgbClr val="0000CC"/>
                </a:solidFill>
              </a:rPr>
              <a:t>Q-T</a:t>
            </a:r>
            <a:r>
              <a:rPr lang="zh-CN" altLang="en-US" sz="2400" b="1" dirty="0">
                <a:solidFill>
                  <a:srgbClr val="0000CC"/>
                </a:solidFill>
              </a:rPr>
              <a:t>间期</a:t>
            </a:r>
            <a:r>
              <a:rPr lang="zh-CN" altLang="en-US" sz="2400" b="1" dirty="0"/>
              <a:t>，从</a:t>
            </a:r>
            <a:r>
              <a:rPr lang="en-US" altLang="zh-CN" sz="2400" b="1" dirty="0"/>
              <a:t>QRS</a:t>
            </a:r>
            <a:r>
              <a:rPr lang="zh-CN" altLang="en-US" sz="2400" b="1" dirty="0"/>
              <a:t>波群起点到</a:t>
            </a:r>
            <a:r>
              <a:rPr lang="en-US" altLang="zh-CN" sz="2400" b="1" dirty="0"/>
              <a:t>T</a:t>
            </a:r>
            <a:r>
              <a:rPr lang="zh-CN" altLang="en-US" sz="2400" b="1" dirty="0"/>
              <a:t>波终点的时程，代表心室开始兴奋去极化至完全复极的时间。心率在</a:t>
            </a:r>
            <a:r>
              <a:rPr lang="en-US" altLang="zh-CN" sz="2400" b="1" dirty="0"/>
              <a:t>60~100</a:t>
            </a:r>
            <a:r>
              <a:rPr lang="zh-CN" altLang="en-US" sz="2400" b="1" dirty="0"/>
              <a:t>次</a:t>
            </a:r>
            <a:r>
              <a:rPr lang="en-US" altLang="zh-CN" sz="2400" b="1" dirty="0"/>
              <a:t>/min</a:t>
            </a:r>
            <a:r>
              <a:rPr lang="zh-CN" altLang="en-US" sz="2400" b="1" dirty="0"/>
              <a:t>时，</a:t>
            </a:r>
            <a:r>
              <a:rPr lang="en-US" altLang="zh-CN" sz="2400" b="1" dirty="0"/>
              <a:t>Q-T</a:t>
            </a:r>
            <a:r>
              <a:rPr lang="zh-CN" altLang="en-US" sz="2400" b="1" dirty="0"/>
              <a:t>间期的正常范围应在</a:t>
            </a:r>
            <a:r>
              <a:rPr lang="en-US" altLang="zh-CN" sz="2400" b="1" dirty="0">
                <a:solidFill>
                  <a:srgbClr val="990033"/>
                </a:solidFill>
              </a:rPr>
              <a:t>0.32~0.44</a:t>
            </a:r>
            <a:r>
              <a:rPr lang="zh-CN" altLang="en-US" sz="2400" b="1" dirty="0">
                <a:solidFill>
                  <a:srgbClr val="990033"/>
                </a:solidFill>
              </a:rPr>
              <a:t> </a:t>
            </a:r>
            <a:r>
              <a:rPr lang="en-US" altLang="zh-CN" sz="2400" b="1" dirty="0">
                <a:solidFill>
                  <a:srgbClr val="990033"/>
                </a:solidFill>
              </a:rPr>
              <a:t>s</a:t>
            </a:r>
            <a:r>
              <a:rPr lang="zh-CN" altLang="en-US" sz="2400" b="1" dirty="0"/>
              <a:t>之间。</a:t>
            </a:r>
            <a:r>
              <a:rPr lang="en-US" altLang="zh-CN" sz="2400" b="1" dirty="0">
                <a:solidFill>
                  <a:srgbClr val="7030A0"/>
                </a:solidFill>
              </a:rPr>
              <a:t>Q-T</a:t>
            </a:r>
            <a:r>
              <a:rPr lang="zh-CN" altLang="en-US" sz="2400" b="1" dirty="0">
                <a:solidFill>
                  <a:srgbClr val="7030A0"/>
                </a:solidFill>
              </a:rPr>
              <a:t>间期的长短与心率呈负相关</a:t>
            </a:r>
            <a:r>
              <a:rPr lang="zh-CN" altLang="en-US" sz="2400" b="1" dirty="0"/>
              <a:t>。</a:t>
            </a:r>
            <a:endParaRPr lang="en-US" altLang="zh-CN" sz="2400" b="1" dirty="0"/>
          </a:p>
          <a:p>
            <a:pPr lvl="1" algn="just"/>
            <a:r>
              <a:rPr lang="en-US" altLang="zh-CN" sz="2400" b="1" dirty="0">
                <a:solidFill>
                  <a:srgbClr val="0000CC"/>
                </a:solidFill>
              </a:rPr>
              <a:t>P-R</a:t>
            </a:r>
            <a:r>
              <a:rPr lang="zh-CN" altLang="en-US" sz="2400" b="1" dirty="0">
                <a:solidFill>
                  <a:srgbClr val="0000CC"/>
                </a:solidFill>
              </a:rPr>
              <a:t>段</a:t>
            </a:r>
            <a:r>
              <a:rPr lang="zh-CN" altLang="en-US" sz="2400" b="1" dirty="0"/>
              <a:t>，从</a:t>
            </a:r>
            <a:r>
              <a:rPr lang="en-US" altLang="zh-CN" sz="2400" b="1" dirty="0"/>
              <a:t>P</a:t>
            </a:r>
            <a:r>
              <a:rPr lang="zh-CN" altLang="en-US" sz="2400" b="1" dirty="0"/>
              <a:t>波终点到</a:t>
            </a:r>
            <a:r>
              <a:rPr lang="en-US" altLang="zh-CN" sz="2400" b="1" dirty="0"/>
              <a:t>QRS</a:t>
            </a:r>
            <a:r>
              <a:rPr lang="zh-CN" altLang="en-US" sz="2400" b="1" dirty="0"/>
              <a:t>波起点之间的线段，通常与基线在同一水平。兴奋在通过房室交界、房室束及左右束支和浦肯野纤维时，由于这些组织产生的综合电位变化很小，</a:t>
            </a:r>
            <a:r>
              <a:rPr lang="zh-CN" altLang="en-US" sz="2400" b="1" dirty="0">
                <a:solidFill>
                  <a:srgbClr val="7030A0"/>
                </a:solidFill>
              </a:rPr>
              <a:t>一般记录不到。</a:t>
            </a:r>
            <a:endParaRPr lang="en-US" altLang="zh-CN" sz="2400" b="1" dirty="0">
              <a:solidFill>
                <a:srgbClr val="7030A0"/>
              </a:solidFill>
            </a:endParaRPr>
          </a:p>
          <a:p>
            <a:pPr lvl="1" algn="just"/>
            <a:endParaRPr lang="zh-CN" altLang="en-US" sz="2400" b="1" dirty="0">
              <a:solidFill>
                <a:srgbClr val="7030A0"/>
              </a:solidFill>
            </a:endParaRPr>
          </a:p>
        </p:txBody>
      </p:sp>
    </p:spTree>
    <p:extLst>
      <p:ext uri="{BB962C8B-B14F-4D97-AF65-F5344CB8AC3E}">
        <p14:creationId xmlns:p14="http://schemas.microsoft.com/office/powerpoint/2010/main" val="3067278055"/>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1520" y="692696"/>
            <a:ext cx="8136904" cy="4867174"/>
          </a:xfrm>
          <a:prstGeom prst="rect">
            <a:avLst/>
          </a:prstGeom>
        </p:spPr>
        <p:txBody>
          <a:bodyPr>
            <a:noAutofit/>
          </a:bodyPr>
          <a:lstStyle/>
          <a:p>
            <a:pPr algn="just"/>
            <a:r>
              <a:rPr lang="en-US" altLang="zh-CN" sz="2400" b="1" dirty="0">
                <a:solidFill>
                  <a:srgbClr val="0000CC"/>
                </a:solidFill>
              </a:rPr>
              <a:t>S-T</a:t>
            </a:r>
            <a:r>
              <a:rPr lang="zh-CN" altLang="en-US" sz="2400" b="1" dirty="0">
                <a:solidFill>
                  <a:srgbClr val="0000CC"/>
                </a:solidFill>
              </a:rPr>
              <a:t>段</a:t>
            </a:r>
            <a:r>
              <a:rPr lang="zh-CN" altLang="en-US" sz="2400" b="1" dirty="0"/>
              <a:t>，从</a:t>
            </a:r>
            <a:r>
              <a:rPr lang="en-US" altLang="zh-CN" sz="2400" b="1" dirty="0"/>
              <a:t>QRS</a:t>
            </a:r>
            <a:r>
              <a:rPr lang="zh-CN" altLang="en-US" sz="2400" b="1" dirty="0"/>
              <a:t>波群终点到</a:t>
            </a:r>
            <a:r>
              <a:rPr lang="en-US" altLang="zh-CN" sz="2400" b="1" dirty="0"/>
              <a:t>T</a:t>
            </a:r>
            <a:r>
              <a:rPr lang="zh-CN" altLang="en-US" sz="2400" b="1" dirty="0"/>
              <a:t>波起点之间的线段。正常心电图上</a:t>
            </a:r>
            <a:r>
              <a:rPr lang="en-US" altLang="zh-CN" sz="2400" b="1" dirty="0"/>
              <a:t>S-T</a:t>
            </a:r>
            <a:r>
              <a:rPr lang="zh-CN" altLang="en-US" sz="2400" b="1" dirty="0"/>
              <a:t>段应与基线平齐。</a:t>
            </a:r>
            <a:r>
              <a:rPr lang="en-US" altLang="zh-CN" sz="2400" b="1" dirty="0"/>
              <a:t>S-T</a:t>
            </a:r>
            <a:r>
              <a:rPr lang="zh-CN" altLang="en-US" sz="2400" b="1" dirty="0"/>
              <a:t>段代表心室各部分心肌均已处于动作电位平台期，各部分之间没有电位差存在，曲线恢复到基线水平。</a:t>
            </a:r>
            <a:r>
              <a:rPr lang="en-US" altLang="zh-CN" sz="2400" b="1" dirty="0">
                <a:solidFill>
                  <a:srgbClr val="7030A0"/>
                </a:solidFill>
              </a:rPr>
              <a:t>S-T</a:t>
            </a:r>
            <a:r>
              <a:rPr lang="zh-CN" altLang="en-US" sz="2400" b="1" dirty="0">
                <a:solidFill>
                  <a:srgbClr val="7030A0"/>
                </a:solidFill>
              </a:rPr>
              <a:t>段的移位在临床上具有重要的诊断意义。</a:t>
            </a:r>
            <a:r>
              <a:rPr lang="zh-CN" altLang="en-US" sz="2400" b="1" dirty="0"/>
              <a:t>如心肌缺血、心肌梗塞、低血钾症等会导致</a:t>
            </a:r>
            <a:r>
              <a:rPr lang="en-US" altLang="zh-CN" sz="2400" b="1" dirty="0"/>
              <a:t>S-T</a:t>
            </a:r>
            <a:r>
              <a:rPr lang="zh-CN" altLang="en-US" sz="2400" b="1" dirty="0"/>
              <a:t>段下降。</a:t>
            </a:r>
          </a:p>
          <a:p>
            <a:pPr algn="just">
              <a:lnSpc>
                <a:spcPct val="110000"/>
              </a:lnSpc>
              <a:spcBef>
                <a:spcPts val="450"/>
              </a:spcBef>
            </a:pPr>
            <a:r>
              <a:rPr lang="zh-CN" altLang="en-US" sz="2400" b="1" dirty="0"/>
              <a:t>屏息可模拟缺氧环境，缺氧状态下可导致</a:t>
            </a:r>
            <a:r>
              <a:rPr lang="zh-CN" altLang="en-US" sz="2400" b="1" dirty="0">
                <a:solidFill>
                  <a:srgbClr val="7030A0"/>
                </a:solidFill>
              </a:rPr>
              <a:t>心律失常、心率过缓和血压下降</a:t>
            </a:r>
            <a:r>
              <a:rPr lang="zh-CN" altLang="en-US" sz="2400" b="1" dirty="0"/>
              <a:t>为特征的循环功能障碍，其产生机理可能与自主神经功能紊乱有关。</a:t>
            </a:r>
            <a:endParaRPr lang="en-US" altLang="zh-CN" sz="2400" b="1" dirty="0"/>
          </a:p>
          <a:p>
            <a:pPr algn="just">
              <a:lnSpc>
                <a:spcPct val="110000"/>
              </a:lnSpc>
              <a:spcBef>
                <a:spcPts val="450"/>
              </a:spcBef>
            </a:pPr>
            <a:r>
              <a:rPr lang="zh-CN" altLang="en-US" sz="2400" b="1" dirty="0"/>
              <a:t>轻度缺氧心率减慢，中、重度缺氧会导致心率加快，心律不齐。</a:t>
            </a:r>
            <a:endParaRPr lang="en-US" altLang="zh-CN" sz="2400" b="1" dirty="0"/>
          </a:p>
          <a:p>
            <a:pPr algn="just">
              <a:lnSpc>
                <a:spcPct val="110000"/>
              </a:lnSpc>
              <a:spcBef>
                <a:spcPts val="450"/>
              </a:spcBef>
            </a:pPr>
            <a:r>
              <a:rPr lang="zh-CN" altLang="en-US" sz="2400" b="1" dirty="0"/>
              <a:t>剧烈运动会引起心率加快。</a:t>
            </a:r>
            <a:endParaRPr lang="zh-CN" altLang="en-US" sz="2400" dirty="0"/>
          </a:p>
        </p:txBody>
      </p:sp>
    </p:spTree>
    <p:extLst>
      <p:ext uri="{BB962C8B-B14F-4D97-AF65-F5344CB8AC3E}">
        <p14:creationId xmlns:p14="http://schemas.microsoft.com/office/powerpoint/2010/main" val="271533568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755576" y="1268760"/>
            <a:ext cx="7488832" cy="3855402"/>
          </a:xfrm>
          <a:prstGeom prst="rect">
            <a:avLst/>
          </a:prstGeom>
        </p:spPr>
        <p:txBody>
          <a:bodyPr>
            <a:noAutofit/>
          </a:bodyPr>
          <a:lstStyle/>
          <a:p>
            <a:pPr>
              <a:lnSpc>
                <a:spcPct val="120000"/>
              </a:lnSpc>
            </a:pPr>
            <a:r>
              <a:rPr lang="zh-CN" altLang="en-US" sz="2800" b="1" dirty="0"/>
              <a:t>心电图连接的十二导联系统：</a:t>
            </a:r>
            <a:endParaRPr lang="en-US" altLang="zh-CN" sz="2800" b="1" dirty="0"/>
          </a:p>
          <a:p>
            <a:pPr lvl="1">
              <a:lnSpc>
                <a:spcPct val="120000"/>
              </a:lnSpc>
            </a:pPr>
            <a:endParaRPr lang="en-US" altLang="zh-CN" sz="2400" b="1" dirty="0"/>
          </a:p>
          <a:p>
            <a:pPr lvl="1">
              <a:lnSpc>
                <a:spcPct val="120000"/>
              </a:lnSpc>
            </a:pPr>
            <a:r>
              <a:rPr lang="zh-CN" altLang="en-US" sz="2600" b="1" dirty="0"/>
              <a:t>（加压）单极肢体导联：</a:t>
            </a:r>
            <a:r>
              <a:rPr lang="en-US" altLang="zh-CN" sz="2600" b="1" dirty="0" err="1"/>
              <a:t>avR</a:t>
            </a:r>
            <a:r>
              <a:rPr lang="zh-CN" altLang="en-US" sz="2600" b="1" dirty="0"/>
              <a:t>、</a:t>
            </a:r>
            <a:r>
              <a:rPr lang="en-US" altLang="zh-CN" sz="2600" b="1" dirty="0" err="1"/>
              <a:t>avL</a:t>
            </a:r>
            <a:r>
              <a:rPr lang="zh-CN" altLang="en-US" sz="2600" b="1" dirty="0"/>
              <a:t>、</a:t>
            </a:r>
            <a:r>
              <a:rPr lang="en-US" altLang="zh-CN" sz="2600" b="1" dirty="0" err="1"/>
              <a:t>avF</a:t>
            </a:r>
            <a:endParaRPr lang="en-US" altLang="zh-CN" sz="2600" b="1" dirty="0"/>
          </a:p>
          <a:p>
            <a:pPr lvl="1">
              <a:lnSpc>
                <a:spcPct val="120000"/>
              </a:lnSpc>
            </a:pPr>
            <a:r>
              <a:rPr lang="zh-CN" altLang="en-US" sz="2600" b="1" dirty="0"/>
              <a:t>双极肢体导联：</a:t>
            </a:r>
            <a:r>
              <a:rPr lang="en-US" altLang="zh-CN" sz="2600" b="1" dirty="0"/>
              <a:t>I</a:t>
            </a:r>
            <a:r>
              <a:rPr lang="zh-CN" altLang="en-US" sz="2600" b="1" dirty="0"/>
              <a:t>、</a:t>
            </a:r>
            <a:r>
              <a:rPr lang="en-US" altLang="zh-CN" sz="2600" b="1" dirty="0"/>
              <a:t>II</a:t>
            </a:r>
            <a:r>
              <a:rPr lang="zh-CN" altLang="en-US" sz="2600" b="1" dirty="0"/>
              <a:t>、</a:t>
            </a:r>
            <a:r>
              <a:rPr lang="en-US" altLang="zh-CN" sz="2600" b="1" dirty="0"/>
              <a:t>III</a:t>
            </a:r>
          </a:p>
          <a:p>
            <a:pPr lvl="1">
              <a:lnSpc>
                <a:spcPct val="120000"/>
              </a:lnSpc>
            </a:pPr>
            <a:r>
              <a:rPr lang="zh-CN" altLang="en-US" sz="2600" b="1" dirty="0"/>
              <a:t>单极胸前导联：</a:t>
            </a:r>
            <a:r>
              <a:rPr lang="en-US" altLang="zh-CN" sz="2600" b="1" dirty="0"/>
              <a:t>V</a:t>
            </a:r>
            <a:r>
              <a:rPr lang="en-US" altLang="zh-CN" sz="2600" b="1" baseline="-25000" dirty="0"/>
              <a:t>1</a:t>
            </a:r>
            <a:r>
              <a:rPr lang="en-US" altLang="zh-CN" sz="2600" b="1" dirty="0"/>
              <a:t>~V</a:t>
            </a:r>
            <a:r>
              <a:rPr lang="en-US" altLang="zh-CN" sz="2600" b="1" baseline="-25000" dirty="0"/>
              <a:t>6</a:t>
            </a:r>
          </a:p>
          <a:p>
            <a:pPr lvl="1">
              <a:lnSpc>
                <a:spcPct val="120000"/>
              </a:lnSpc>
            </a:pPr>
            <a:endParaRPr lang="en-US" altLang="zh-CN" sz="2400" b="1" baseline="-25000" dirty="0"/>
          </a:p>
          <a:p>
            <a:pPr lvl="1">
              <a:lnSpc>
                <a:spcPct val="120000"/>
              </a:lnSpc>
            </a:pPr>
            <a:endParaRPr lang="zh-CN" altLang="en-US" sz="2400" b="1" baseline="-25000" dirty="0"/>
          </a:p>
        </p:txBody>
      </p:sp>
    </p:spTree>
    <p:extLst>
      <p:ext uri="{BB962C8B-B14F-4D97-AF65-F5344CB8AC3E}">
        <p14:creationId xmlns:p14="http://schemas.microsoft.com/office/powerpoint/2010/main" val="3897945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23528" y="919887"/>
            <a:ext cx="4558872" cy="704670"/>
          </a:xfrm>
        </p:spPr>
        <p:txBody>
          <a:bodyPr>
            <a:noAutofit/>
          </a:bodyPr>
          <a:lstStyle/>
          <a:p>
            <a:r>
              <a:rPr lang="zh-CN" altLang="en-US" sz="2400" b="1" dirty="0"/>
              <a:t>（加压）单极肢体导联：</a:t>
            </a:r>
          </a:p>
        </p:txBody>
      </p:sp>
      <p:pic>
        <p:nvPicPr>
          <p:cNvPr id="4" name="内容占位符 5" descr="timg55DNRTNC.jpg"/>
          <p:cNvPicPr>
            <a:picLocks noChangeAspect="1"/>
          </p:cNvPicPr>
          <p:nvPr/>
        </p:nvPicPr>
        <p:blipFill rotWithShape="1">
          <a:blip r:embed="rId3" cstate="print">
            <a:extLst>
              <a:ext uri="{28A0092B-C50C-407E-A947-70E740481C1C}">
                <a14:useLocalDpi xmlns:a14="http://schemas.microsoft.com/office/drawing/2010/main" val="0"/>
              </a:ext>
            </a:extLst>
          </a:blip>
          <a:srcRect l="13114" t="1333" r="7003" b="6842"/>
          <a:stretch/>
        </p:blipFill>
        <p:spPr>
          <a:xfrm>
            <a:off x="5436096" y="1589327"/>
            <a:ext cx="2043873" cy="3050557"/>
          </a:xfrm>
          <a:prstGeom prst="rect">
            <a:avLst/>
          </a:prstGeom>
        </p:spPr>
      </p:pic>
      <p:sp>
        <p:nvSpPr>
          <p:cNvPr id="5" name="内容占位符 6"/>
          <p:cNvSpPr txBox="1">
            <a:spLocks/>
          </p:cNvSpPr>
          <p:nvPr/>
        </p:nvSpPr>
        <p:spPr>
          <a:xfrm>
            <a:off x="1115616" y="1916832"/>
            <a:ext cx="2880320" cy="2664296"/>
          </a:xfrm>
          <a:prstGeom prst="rect">
            <a:avLst/>
          </a:prstGeom>
        </p:spPr>
        <p:txBody>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50000"/>
              </a:lnSpc>
              <a:buFontTx/>
              <a:buNone/>
            </a:pPr>
            <a:r>
              <a:rPr lang="en-US" altLang="zh-CN" sz="2400" b="1" dirty="0" err="1">
                <a:latin typeface="+mn-ea"/>
                <a:cs typeface="Arial" panose="020B0604020202020204" pitchFamily="34" charset="0"/>
              </a:rPr>
              <a:t>avR</a:t>
            </a:r>
            <a:r>
              <a:rPr lang="zh-CN" altLang="en-US" sz="2400" b="1" dirty="0">
                <a:latin typeface="+mn-ea"/>
                <a:cs typeface="Arial" panose="020B0604020202020204" pitchFamily="34" charset="0"/>
              </a:rPr>
              <a:t>：</a:t>
            </a:r>
            <a:r>
              <a:rPr lang="zh-CN" altLang="en-US" sz="2400" dirty="0">
                <a:latin typeface="+mn-ea"/>
                <a:cs typeface="Arial" panose="020B0604020202020204" pitchFamily="34" charset="0"/>
              </a:rPr>
              <a:t>右上肢（</a:t>
            </a:r>
            <a:r>
              <a:rPr lang="en-US" altLang="zh-CN" sz="2400" dirty="0">
                <a:latin typeface="+mn-ea"/>
                <a:cs typeface="Arial" panose="020B0604020202020204" pitchFamily="34" charset="0"/>
              </a:rPr>
              <a:t>+</a:t>
            </a:r>
            <a:r>
              <a:rPr lang="zh-CN" altLang="en-US" sz="2400" dirty="0">
                <a:latin typeface="+mn-ea"/>
                <a:cs typeface="Arial" panose="020B0604020202020204" pitchFamily="34" charset="0"/>
              </a:rPr>
              <a:t>）</a:t>
            </a:r>
          </a:p>
          <a:p>
            <a:pPr marL="82296" indent="0">
              <a:lnSpc>
                <a:spcPct val="150000"/>
              </a:lnSpc>
              <a:buNone/>
            </a:pPr>
            <a:r>
              <a:rPr lang="en-US" altLang="zh-CN" sz="2400" b="1" dirty="0" err="1">
                <a:latin typeface="+mn-ea"/>
                <a:cs typeface="Arial" panose="020B0604020202020204" pitchFamily="34" charset="0"/>
              </a:rPr>
              <a:t>avL</a:t>
            </a:r>
            <a:r>
              <a:rPr lang="zh-CN" altLang="en-US" sz="2400" b="1" dirty="0">
                <a:latin typeface="+mn-ea"/>
                <a:cs typeface="Arial" panose="020B0604020202020204" pitchFamily="34" charset="0"/>
              </a:rPr>
              <a:t>：</a:t>
            </a:r>
            <a:r>
              <a:rPr lang="zh-CN" altLang="en-US" sz="2400" dirty="0">
                <a:latin typeface="+mn-ea"/>
                <a:cs typeface="Arial" panose="020B0604020202020204" pitchFamily="34" charset="0"/>
              </a:rPr>
              <a:t>左上肢（</a:t>
            </a:r>
            <a:r>
              <a:rPr lang="en-US" altLang="zh-CN" sz="2400" dirty="0">
                <a:latin typeface="+mn-ea"/>
                <a:cs typeface="Arial" panose="020B0604020202020204" pitchFamily="34" charset="0"/>
              </a:rPr>
              <a:t>+</a:t>
            </a:r>
            <a:r>
              <a:rPr lang="zh-CN" altLang="en-US" sz="2400" dirty="0">
                <a:latin typeface="+mn-ea"/>
                <a:cs typeface="Arial" panose="020B0604020202020204" pitchFamily="34" charset="0"/>
              </a:rPr>
              <a:t>）</a:t>
            </a:r>
          </a:p>
          <a:p>
            <a:pPr marL="82296" indent="0">
              <a:lnSpc>
                <a:spcPct val="150000"/>
              </a:lnSpc>
              <a:buNone/>
            </a:pPr>
            <a:r>
              <a:rPr lang="en-US" altLang="zh-CN" sz="2400" b="1" dirty="0" err="1">
                <a:latin typeface="+mn-ea"/>
                <a:cs typeface="Arial" panose="020B0604020202020204" pitchFamily="34" charset="0"/>
              </a:rPr>
              <a:t>avF</a:t>
            </a:r>
            <a:r>
              <a:rPr lang="zh-CN" altLang="en-US" sz="2400" b="1" dirty="0">
                <a:latin typeface="+mn-ea"/>
                <a:cs typeface="Arial" panose="020B0604020202020204" pitchFamily="34" charset="0"/>
              </a:rPr>
              <a:t>：</a:t>
            </a:r>
            <a:r>
              <a:rPr lang="zh-CN" altLang="en-US" sz="2400" dirty="0">
                <a:latin typeface="+mn-ea"/>
                <a:cs typeface="Arial" panose="020B0604020202020204" pitchFamily="34" charset="0"/>
              </a:rPr>
              <a:t>左下肢（</a:t>
            </a:r>
            <a:r>
              <a:rPr lang="en-US" altLang="zh-CN" sz="2400" dirty="0">
                <a:latin typeface="+mn-ea"/>
                <a:cs typeface="Arial" panose="020B0604020202020204" pitchFamily="34" charset="0"/>
              </a:rPr>
              <a:t>+</a:t>
            </a:r>
            <a:r>
              <a:rPr lang="zh-CN" altLang="en-US" sz="2400" dirty="0">
                <a:latin typeface="+mn-ea"/>
                <a:cs typeface="Arial" panose="020B0604020202020204" pitchFamily="34" charset="0"/>
              </a:rPr>
              <a:t>）</a:t>
            </a:r>
          </a:p>
          <a:p>
            <a:pPr marL="82296" indent="0">
              <a:lnSpc>
                <a:spcPct val="150000"/>
              </a:lnSpc>
              <a:buNone/>
            </a:pPr>
            <a:r>
              <a:rPr lang="zh-CN" altLang="en-US" sz="2400" dirty="0">
                <a:latin typeface="+mn-ea"/>
                <a:cs typeface="Arial" panose="020B0604020202020204" pitchFamily="34" charset="0"/>
              </a:rPr>
              <a:t>黑色</a:t>
            </a:r>
            <a:r>
              <a:rPr lang="en-US" altLang="zh-CN" sz="2400" dirty="0">
                <a:latin typeface="+mn-ea"/>
                <a:cs typeface="Arial" panose="020B0604020202020204" pitchFamily="34" charset="0"/>
              </a:rPr>
              <a:t>—</a:t>
            </a:r>
            <a:r>
              <a:rPr lang="zh-CN" altLang="en-US" sz="2400" dirty="0">
                <a:latin typeface="+mn-ea"/>
                <a:cs typeface="Arial" panose="020B0604020202020204" pitchFamily="34" charset="0"/>
              </a:rPr>
              <a:t>右下肢</a:t>
            </a:r>
          </a:p>
          <a:p>
            <a:pPr>
              <a:lnSpc>
                <a:spcPct val="150000"/>
              </a:lnSpc>
            </a:pPr>
            <a:endParaRPr lang="zh-CN" altLang="en-US" sz="2400" dirty="0">
              <a:latin typeface="+mn-ea"/>
              <a:cs typeface="Arial" panose="020B0604020202020204" pitchFamily="34" charset="0"/>
            </a:endParaRPr>
          </a:p>
        </p:txBody>
      </p:sp>
    </p:spTree>
    <p:extLst>
      <p:ext uri="{BB962C8B-B14F-4D97-AF65-F5344CB8AC3E}">
        <p14:creationId xmlns:p14="http://schemas.microsoft.com/office/powerpoint/2010/main" val="1743453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2000" contrast="10000"/>
                    </a14:imgEffect>
                  </a14:imgLayer>
                </a14:imgProps>
              </a:ext>
              <a:ext uri="{28A0092B-C50C-407E-A947-70E740481C1C}">
                <a14:useLocalDpi xmlns:a14="http://schemas.microsoft.com/office/drawing/2010/main" val="0"/>
              </a:ext>
            </a:extLst>
          </a:blip>
          <a:srcRect/>
          <a:stretch>
            <a:fillRect/>
          </a:stretch>
        </p:blipFill>
        <p:spPr bwMode="auto">
          <a:xfrm>
            <a:off x="1289623" y="3573016"/>
            <a:ext cx="6031077" cy="2401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内容占位符 1">
            <a:extLst>
              <a:ext uri="{FF2B5EF4-FFF2-40B4-BE49-F238E27FC236}">
                <a16:creationId xmlns:a16="http://schemas.microsoft.com/office/drawing/2014/main" id="{59BFD459-009D-4A46-98DF-5D08A46726C3}"/>
              </a:ext>
            </a:extLst>
          </p:cNvPr>
          <p:cNvSpPr txBox="1">
            <a:spLocks/>
          </p:cNvSpPr>
          <p:nvPr/>
        </p:nvSpPr>
        <p:spPr>
          <a:xfrm>
            <a:off x="971600" y="620688"/>
            <a:ext cx="6323751" cy="2520280"/>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20000"/>
              </a:lnSpc>
            </a:pPr>
            <a:r>
              <a:rPr lang="zh-CN" altLang="en-US" sz="2800" b="1" dirty="0">
                <a:solidFill>
                  <a:srgbClr val="7030A0"/>
                </a:solidFill>
                <a:latin typeface="+mn-ea"/>
              </a:rPr>
              <a:t>双极肢体导联：</a:t>
            </a:r>
            <a:endParaRPr lang="en-US" altLang="zh-CN" sz="2800" b="1" dirty="0">
              <a:solidFill>
                <a:srgbClr val="7030A0"/>
              </a:solidFill>
              <a:latin typeface="+mn-ea"/>
            </a:endParaRPr>
          </a:p>
          <a:p>
            <a:pPr lvl="1" algn="just">
              <a:lnSpc>
                <a:spcPct val="120000"/>
              </a:lnSpc>
            </a:pPr>
            <a:r>
              <a:rPr lang="en-US" altLang="zh-CN" sz="2400" dirty="0">
                <a:solidFill>
                  <a:srgbClr val="0000CC"/>
                </a:solidFill>
                <a:latin typeface="+mn-ea"/>
              </a:rPr>
              <a:t>I </a:t>
            </a:r>
            <a:r>
              <a:rPr lang="zh-CN" altLang="en-US" sz="2400" dirty="0">
                <a:solidFill>
                  <a:srgbClr val="0000CC"/>
                </a:solidFill>
                <a:latin typeface="+mn-ea"/>
              </a:rPr>
              <a:t>：左上肢</a:t>
            </a:r>
            <a:r>
              <a:rPr lang="zh-CN" altLang="en-US" sz="2400" dirty="0">
                <a:solidFill>
                  <a:srgbClr val="130BAD"/>
                </a:solidFill>
                <a:latin typeface="+mn-ea"/>
              </a:rPr>
              <a:t>（</a:t>
            </a:r>
            <a:r>
              <a:rPr lang="en-US" altLang="zh-CN" sz="2400" dirty="0">
                <a:solidFill>
                  <a:srgbClr val="130BAD"/>
                </a:solidFill>
                <a:latin typeface="+mn-ea"/>
              </a:rPr>
              <a:t>+</a:t>
            </a:r>
            <a:r>
              <a:rPr lang="zh-CN" altLang="en-US" sz="2400" dirty="0">
                <a:solidFill>
                  <a:srgbClr val="130BAD"/>
                </a:solidFill>
                <a:latin typeface="+mn-ea"/>
              </a:rPr>
              <a:t>）</a:t>
            </a:r>
            <a:r>
              <a:rPr lang="en-US" altLang="zh-CN" sz="2400" dirty="0">
                <a:solidFill>
                  <a:srgbClr val="130BAD"/>
                </a:solidFill>
                <a:latin typeface="+mn-ea"/>
              </a:rPr>
              <a:t>- </a:t>
            </a:r>
            <a:r>
              <a:rPr lang="zh-CN" altLang="en-US" sz="2400" dirty="0">
                <a:solidFill>
                  <a:srgbClr val="130BAD"/>
                </a:solidFill>
                <a:latin typeface="+mn-ea"/>
              </a:rPr>
              <a:t>右上肢（</a:t>
            </a:r>
            <a:r>
              <a:rPr lang="en-US" altLang="zh-CN" sz="2400" dirty="0">
                <a:solidFill>
                  <a:srgbClr val="130BAD"/>
                </a:solidFill>
                <a:latin typeface="+mn-ea"/>
              </a:rPr>
              <a:t>-</a:t>
            </a:r>
            <a:r>
              <a:rPr lang="zh-CN" altLang="en-US" sz="2400" dirty="0">
                <a:solidFill>
                  <a:srgbClr val="130BAD"/>
                </a:solidFill>
                <a:latin typeface="+mn-ea"/>
              </a:rPr>
              <a:t>）</a:t>
            </a:r>
            <a:endParaRPr lang="en-US" altLang="zh-CN" sz="2400" dirty="0">
              <a:solidFill>
                <a:srgbClr val="130BAD"/>
              </a:solidFill>
              <a:latin typeface="+mn-ea"/>
            </a:endParaRPr>
          </a:p>
          <a:p>
            <a:pPr lvl="1" algn="just">
              <a:lnSpc>
                <a:spcPct val="120000"/>
              </a:lnSpc>
            </a:pPr>
            <a:r>
              <a:rPr lang="en-US" altLang="zh-CN" sz="2600" b="1" dirty="0">
                <a:solidFill>
                  <a:srgbClr val="130BAD"/>
                </a:solidFill>
                <a:latin typeface="+mn-ea"/>
              </a:rPr>
              <a:t>II</a:t>
            </a:r>
            <a:r>
              <a:rPr lang="zh-CN" altLang="en-US" sz="2600" b="1" dirty="0">
                <a:solidFill>
                  <a:srgbClr val="130BAD"/>
                </a:solidFill>
                <a:latin typeface="+mn-ea"/>
              </a:rPr>
              <a:t>：左下肢（</a:t>
            </a:r>
            <a:r>
              <a:rPr lang="en-US" altLang="zh-CN" sz="2600" b="1" dirty="0">
                <a:solidFill>
                  <a:srgbClr val="130BAD"/>
                </a:solidFill>
                <a:latin typeface="+mn-ea"/>
              </a:rPr>
              <a:t>+</a:t>
            </a:r>
            <a:r>
              <a:rPr lang="zh-CN" altLang="en-US" sz="2600" b="1" dirty="0">
                <a:solidFill>
                  <a:srgbClr val="130BAD"/>
                </a:solidFill>
                <a:latin typeface="+mn-ea"/>
              </a:rPr>
              <a:t>）</a:t>
            </a:r>
            <a:r>
              <a:rPr lang="en-US" altLang="zh-CN" sz="2600" b="1" dirty="0">
                <a:solidFill>
                  <a:srgbClr val="130BAD"/>
                </a:solidFill>
                <a:latin typeface="+mn-ea"/>
              </a:rPr>
              <a:t>- </a:t>
            </a:r>
            <a:r>
              <a:rPr lang="zh-CN" altLang="en-US" sz="2600" b="1" dirty="0">
                <a:solidFill>
                  <a:srgbClr val="130BAD"/>
                </a:solidFill>
                <a:latin typeface="+mn-ea"/>
              </a:rPr>
              <a:t>右上肢（</a:t>
            </a:r>
            <a:r>
              <a:rPr lang="en-US" altLang="zh-CN" sz="2600" b="1" dirty="0">
                <a:solidFill>
                  <a:srgbClr val="130BAD"/>
                </a:solidFill>
                <a:latin typeface="+mn-ea"/>
              </a:rPr>
              <a:t>-</a:t>
            </a:r>
            <a:r>
              <a:rPr lang="zh-CN" altLang="en-US" sz="2600" b="1" dirty="0">
                <a:solidFill>
                  <a:srgbClr val="130BAD"/>
                </a:solidFill>
                <a:latin typeface="+mn-ea"/>
              </a:rPr>
              <a:t>）</a:t>
            </a:r>
            <a:endParaRPr lang="en-US" altLang="zh-CN" sz="2600" b="1" dirty="0">
              <a:solidFill>
                <a:srgbClr val="130BAD"/>
              </a:solidFill>
              <a:latin typeface="+mn-ea"/>
            </a:endParaRPr>
          </a:p>
          <a:p>
            <a:pPr lvl="1" algn="just">
              <a:lnSpc>
                <a:spcPct val="120000"/>
              </a:lnSpc>
            </a:pPr>
            <a:r>
              <a:rPr lang="en-US" altLang="zh-CN" sz="2400" dirty="0">
                <a:solidFill>
                  <a:srgbClr val="130BAD"/>
                </a:solidFill>
                <a:latin typeface="+mn-ea"/>
              </a:rPr>
              <a:t>III</a:t>
            </a:r>
            <a:r>
              <a:rPr lang="zh-CN" altLang="en-US" sz="2400" dirty="0">
                <a:solidFill>
                  <a:srgbClr val="130BAD"/>
                </a:solidFill>
                <a:latin typeface="+mn-ea"/>
              </a:rPr>
              <a:t>：左下肢（</a:t>
            </a:r>
            <a:r>
              <a:rPr lang="en-US" altLang="zh-CN" sz="2400" dirty="0">
                <a:solidFill>
                  <a:srgbClr val="130BAD"/>
                </a:solidFill>
                <a:latin typeface="+mn-ea"/>
              </a:rPr>
              <a:t>+</a:t>
            </a:r>
            <a:r>
              <a:rPr lang="zh-CN" altLang="en-US" sz="2400" dirty="0">
                <a:solidFill>
                  <a:srgbClr val="130BAD"/>
                </a:solidFill>
                <a:latin typeface="+mn-ea"/>
              </a:rPr>
              <a:t>）</a:t>
            </a:r>
            <a:r>
              <a:rPr lang="en-US" altLang="zh-CN" sz="2400" dirty="0">
                <a:solidFill>
                  <a:srgbClr val="130BAD"/>
                </a:solidFill>
                <a:latin typeface="+mn-ea"/>
              </a:rPr>
              <a:t>- </a:t>
            </a:r>
            <a:r>
              <a:rPr lang="zh-CN" altLang="en-US" sz="2400" dirty="0">
                <a:solidFill>
                  <a:srgbClr val="130BAD"/>
                </a:solidFill>
                <a:latin typeface="+mn-ea"/>
              </a:rPr>
              <a:t>左上肢（</a:t>
            </a:r>
            <a:r>
              <a:rPr lang="en-US" altLang="zh-CN" sz="2400" dirty="0">
                <a:solidFill>
                  <a:srgbClr val="130BAD"/>
                </a:solidFill>
                <a:latin typeface="+mn-ea"/>
              </a:rPr>
              <a:t>-</a:t>
            </a:r>
            <a:r>
              <a:rPr lang="zh-CN" altLang="en-US" sz="2400" dirty="0">
                <a:solidFill>
                  <a:srgbClr val="130BAD"/>
                </a:solidFill>
                <a:latin typeface="+mn-ea"/>
              </a:rPr>
              <a:t>）</a:t>
            </a:r>
            <a:endParaRPr lang="en-US" altLang="zh-CN" sz="2400" dirty="0">
              <a:solidFill>
                <a:srgbClr val="130BAD"/>
              </a:solidFill>
              <a:latin typeface="+mn-ea"/>
            </a:endParaRPr>
          </a:p>
          <a:p>
            <a:pPr lvl="1" algn="just">
              <a:lnSpc>
                <a:spcPct val="120000"/>
              </a:lnSpc>
            </a:pPr>
            <a:r>
              <a:rPr lang="zh-CN" altLang="en-US" sz="2400" b="1" dirty="0">
                <a:latin typeface="+mn-ea"/>
              </a:rPr>
              <a:t>黑色：右下肢</a:t>
            </a:r>
            <a:endParaRPr lang="en-US" altLang="zh-CN" sz="2400" b="1" dirty="0">
              <a:latin typeface="+mn-ea"/>
            </a:endParaRPr>
          </a:p>
          <a:p>
            <a:pPr>
              <a:lnSpc>
                <a:spcPct val="120000"/>
              </a:lnSpc>
            </a:pPr>
            <a:endParaRPr lang="zh-CN" altLang="en-US" sz="2400" dirty="0"/>
          </a:p>
        </p:txBody>
      </p:sp>
    </p:spTree>
    <p:extLst>
      <p:ext uri="{BB962C8B-B14F-4D97-AF65-F5344CB8AC3E}">
        <p14:creationId xmlns:p14="http://schemas.microsoft.com/office/powerpoint/2010/main" val="4187991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67544" y="476672"/>
            <a:ext cx="2600046" cy="587282"/>
          </a:xfrm>
        </p:spPr>
        <p:txBody>
          <a:bodyPr>
            <a:normAutofit/>
          </a:bodyPr>
          <a:lstStyle/>
          <a:p>
            <a:r>
              <a:rPr lang="zh-CN" altLang="en-US" sz="2600" b="1" dirty="0"/>
              <a:t>胸前导联</a:t>
            </a:r>
          </a:p>
        </p:txBody>
      </p:sp>
      <p:sp>
        <p:nvSpPr>
          <p:cNvPr id="5" name="内容占位符 5"/>
          <p:cNvSpPr txBox="1">
            <a:spLocks/>
          </p:cNvSpPr>
          <p:nvPr/>
        </p:nvSpPr>
        <p:spPr>
          <a:xfrm>
            <a:off x="539552" y="1658472"/>
            <a:ext cx="7395535" cy="2582465"/>
          </a:xfrm>
          <a:prstGeom prst="rect">
            <a:avLst/>
          </a:prstGeom>
        </p:spPr>
        <p:txBody>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82296" indent="0">
              <a:lnSpc>
                <a:spcPct val="110000"/>
              </a:lnSpc>
              <a:buNone/>
            </a:pPr>
            <a:r>
              <a:rPr lang="en-US" altLang="zh-CN" sz="2400" b="1" dirty="0">
                <a:latin typeface="+mn-ea"/>
              </a:rPr>
              <a:t>V</a:t>
            </a:r>
            <a:r>
              <a:rPr lang="en-US" altLang="zh-CN" sz="2400" b="1" baseline="-25000" dirty="0">
                <a:latin typeface="+mn-ea"/>
              </a:rPr>
              <a:t>1</a:t>
            </a:r>
            <a:r>
              <a:rPr lang="en-US" altLang="zh-CN" sz="2400" b="1" dirty="0">
                <a:latin typeface="+mn-ea"/>
              </a:rPr>
              <a:t>: </a:t>
            </a:r>
            <a:r>
              <a:rPr lang="zh-CN" altLang="en-US" sz="2400" b="1" dirty="0">
                <a:latin typeface="+mn-ea"/>
              </a:rPr>
              <a:t>红色</a:t>
            </a:r>
            <a:r>
              <a:rPr lang="en-US" altLang="zh-CN" sz="2400" b="1" dirty="0">
                <a:latin typeface="+mn-ea"/>
              </a:rPr>
              <a:t>--</a:t>
            </a:r>
            <a:r>
              <a:rPr lang="zh-CN" altLang="en-US" sz="2400" b="1" dirty="0">
                <a:latin typeface="+mn-ea"/>
              </a:rPr>
              <a:t>胸骨右缘第四肋间（</a:t>
            </a:r>
            <a:r>
              <a:rPr lang="en-US" altLang="zh-CN" sz="2400" b="1" dirty="0">
                <a:latin typeface="+mn-ea"/>
              </a:rPr>
              <a:t>+</a:t>
            </a:r>
            <a:r>
              <a:rPr lang="zh-CN" altLang="en-US" sz="2400" b="1" dirty="0">
                <a:latin typeface="+mn-ea"/>
              </a:rPr>
              <a:t>）</a:t>
            </a:r>
          </a:p>
          <a:p>
            <a:pPr marL="82296" indent="0">
              <a:lnSpc>
                <a:spcPct val="110000"/>
              </a:lnSpc>
              <a:buNone/>
            </a:pPr>
            <a:r>
              <a:rPr lang="en-US" altLang="zh-CN" sz="2400" b="1" dirty="0">
                <a:latin typeface="+mn-ea"/>
              </a:rPr>
              <a:t>V</a:t>
            </a:r>
            <a:r>
              <a:rPr lang="en-US" altLang="zh-CN" sz="2400" b="1" baseline="-25000" dirty="0">
                <a:latin typeface="+mn-ea"/>
              </a:rPr>
              <a:t>2</a:t>
            </a:r>
            <a:r>
              <a:rPr lang="en-US" altLang="zh-CN" sz="2400" b="1" dirty="0">
                <a:latin typeface="+mn-ea"/>
              </a:rPr>
              <a:t>: </a:t>
            </a:r>
            <a:r>
              <a:rPr lang="zh-CN" altLang="en-US" sz="2400" b="1" dirty="0">
                <a:latin typeface="+mn-ea"/>
              </a:rPr>
              <a:t>黄色</a:t>
            </a:r>
            <a:r>
              <a:rPr lang="en-US" altLang="zh-CN" sz="2400" b="1" dirty="0">
                <a:latin typeface="+mn-ea"/>
              </a:rPr>
              <a:t>--</a:t>
            </a:r>
            <a:r>
              <a:rPr lang="zh-CN" altLang="en-US" sz="2400" b="1" dirty="0">
                <a:latin typeface="+mn-ea"/>
              </a:rPr>
              <a:t>胸骨左缘第四肋间（</a:t>
            </a:r>
            <a:r>
              <a:rPr lang="en-US" altLang="zh-CN" sz="2400" b="1" dirty="0">
                <a:latin typeface="+mn-ea"/>
              </a:rPr>
              <a:t>+</a:t>
            </a:r>
            <a:r>
              <a:rPr lang="zh-CN" altLang="en-US" sz="2400" b="1" dirty="0">
                <a:latin typeface="+mn-ea"/>
              </a:rPr>
              <a:t>）</a:t>
            </a:r>
          </a:p>
          <a:p>
            <a:pPr marL="82296" indent="0">
              <a:lnSpc>
                <a:spcPct val="110000"/>
              </a:lnSpc>
              <a:buNone/>
            </a:pPr>
            <a:r>
              <a:rPr lang="en-US" altLang="zh-CN" sz="2400" b="1" dirty="0">
                <a:latin typeface="+mn-ea"/>
              </a:rPr>
              <a:t>V</a:t>
            </a:r>
            <a:r>
              <a:rPr lang="en-US" altLang="zh-CN" sz="2400" b="1" baseline="-25000" dirty="0">
                <a:latin typeface="+mn-ea"/>
              </a:rPr>
              <a:t>3</a:t>
            </a:r>
            <a:r>
              <a:rPr lang="en-US" altLang="zh-CN" sz="2400" b="1" dirty="0">
                <a:latin typeface="+mn-ea"/>
              </a:rPr>
              <a:t>: </a:t>
            </a:r>
            <a:r>
              <a:rPr lang="zh-CN" altLang="en-US" sz="2400" b="1" dirty="0">
                <a:latin typeface="+mn-ea"/>
              </a:rPr>
              <a:t>绿色</a:t>
            </a:r>
            <a:r>
              <a:rPr lang="en-US" altLang="zh-CN" sz="2400" b="1" dirty="0">
                <a:latin typeface="+mn-ea"/>
              </a:rPr>
              <a:t>--V</a:t>
            </a:r>
            <a:r>
              <a:rPr lang="en-US" altLang="zh-CN" sz="2400" b="1" baseline="-25000" dirty="0">
                <a:latin typeface="+mn-ea"/>
              </a:rPr>
              <a:t>2</a:t>
            </a:r>
            <a:r>
              <a:rPr lang="zh-CN" altLang="en-US" sz="2400" b="1" dirty="0">
                <a:latin typeface="+mn-ea"/>
              </a:rPr>
              <a:t>与</a:t>
            </a:r>
            <a:r>
              <a:rPr lang="en-US" altLang="zh-CN" sz="2400" b="1" dirty="0">
                <a:latin typeface="+mn-ea"/>
              </a:rPr>
              <a:t>V</a:t>
            </a:r>
            <a:r>
              <a:rPr lang="en-US" altLang="zh-CN" sz="2400" b="1" baseline="-25000" dirty="0">
                <a:latin typeface="+mn-ea"/>
              </a:rPr>
              <a:t>4</a:t>
            </a:r>
            <a:r>
              <a:rPr lang="zh-CN" altLang="en-US" sz="2400" b="1" dirty="0">
                <a:latin typeface="+mn-ea"/>
              </a:rPr>
              <a:t>连线的中点（</a:t>
            </a:r>
            <a:r>
              <a:rPr lang="en-US" altLang="zh-CN" sz="2400" b="1" dirty="0">
                <a:latin typeface="+mn-ea"/>
              </a:rPr>
              <a:t>+</a:t>
            </a:r>
            <a:r>
              <a:rPr lang="zh-CN" altLang="en-US" sz="2400" b="1" dirty="0">
                <a:latin typeface="+mn-ea"/>
              </a:rPr>
              <a:t>）</a:t>
            </a:r>
          </a:p>
          <a:p>
            <a:pPr marL="82296" indent="0">
              <a:lnSpc>
                <a:spcPct val="110000"/>
              </a:lnSpc>
              <a:buNone/>
            </a:pPr>
            <a:r>
              <a:rPr lang="en-US" altLang="zh-CN" sz="2400" b="1" dirty="0">
                <a:latin typeface="+mn-ea"/>
              </a:rPr>
              <a:t>V</a:t>
            </a:r>
            <a:r>
              <a:rPr lang="en-US" altLang="zh-CN" sz="2400" b="1" baseline="-25000" dirty="0">
                <a:latin typeface="+mn-ea"/>
              </a:rPr>
              <a:t>4</a:t>
            </a:r>
            <a:r>
              <a:rPr lang="en-US" altLang="zh-CN" sz="2400" b="1" dirty="0">
                <a:latin typeface="+mn-ea"/>
              </a:rPr>
              <a:t>: </a:t>
            </a:r>
            <a:r>
              <a:rPr lang="zh-CN" altLang="en-US" sz="2400" b="1" dirty="0">
                <a:latin typeface="+mn-ea"/>
              </a:rPr>
              <a:t>棕色</a:t>
            </a:r>
            <a:r>
              <a:rPr lang="en-US" altLang="zh-CN" sz="2400" b="1" dirty="0">
                <a:latin typeface="+mn-ea"/>
              </a:rPr>
              <a:t>--</a:t>
            </a:r>
            <a:r>
              <a:rPr lang="zh-CN" altLang="en-US" sz="2400" b="1" dirty="0">
                <a:latin typeface="+mn-ea"/>
              </a:rPr>
              <a:t>左锁骨中线第五肋间（</a:t>
            </a:r>
            <a:r>
              <a:rPr lang="en-US" altLang="zh-CN" sz="2400" b="1" dirty="0">
                <a:latin typeface="+mn-ea"/>
              </a:rPr>
              <a:t>+</a:t>
            </a:r>
            <a:r>
              <a:rPr lang="zh-CN" altLang="en-US" sz="2400" b="1" dirty="0">
                <a:latin typeface="+mn-ea"/>
              </a:rPr>
              <a:t>）</a:t>
            </a:r>
          </a:p>
          <a:p>
            <a:pPr marL="82296" indent="0">
              <a:lnSpc>
                <a:spcPct val="110000"/>
              </a:lnSpc>
              <a:buNone/>
            </a:pPr>
            <a:r>
              <a:rPr lang="en-US" altLang="zh-CN" sz="2400" b="1" dirty="0">
                <a:latin typeface="+mn-ea"/>
              </a:rPr>
              <a:t>V</a:t>
            </a:r>
            <a:r>
              <a:rPr lang="en-US" altLang="zh-CN" sz="2400" b="1" baseline="-25000" dirty="0">
                <a:latin typeface="+mn-ea"/>
              </a:rPr>
              <a:t>5</a:t>
            </a:r>
            <a:r>
              <a:rPr lang="en-US" altLang="zh-CN" sz="2400" b="1" dirty="0">
                <a:latin typeface="+mn-ea"/>
              </a:rPr>
              <a:t>: </a:t>
            </a:r>
            <a:r>
              <a:rPr lang="zh-CN" altLang="en-US" sz="2400" b="1" dirty="0">
                <a:latin typeface="+mn-ea"/>
              </a:rPr>
              <a:t>黑色</a:t>
            </a:r>
            <a:r>
              <a:rPr lang="en-US" altLang="zh-CN" sz="2400" b="1" dirty="0">
                <a:latin typeface="+mn-ea"/>
              </a:rPr>
              <a:t>--</a:t>
            </a:r>
            <a:r>
              <a:rPr lang="zh-CN" altLang="en-US" sz="2400" b="1" dirty="0">
                <a:latin typeface="+mn-ea"/>
              </a:rPr>
              <a:t>左腋前线第五肋间（</a:t>
            </a:r>
            <a:r>
              <a:rPr lang="en-US" altLang="zh-CN" sz="2400" b="1" dirty="0">
                <a:latin typeface="+mn-ea"/>
              </a:rPr>
              <a:t>+</a:t>
            </a:r>
            <a:r>
              <a:rPr lang="zh-CN" altLang="en-US" sz="2400" b="1" dirty="0">
                <a:latin typeface="+mn-ea"/>
              </a:rPr>
              <a:t>）</a:t>
            </a:r>
          </a:p>
          <a:p>
            <a:pPr marL="82296" indent="0">
              <a:lnSpc>
                <a:spcPct val="110000"/>
              </a:lnSpc>
              <a:buNone/>
            </a:pPr>
            <a:r>
              <a:rPr lang="en-US" altLang="zh-CN" sz="2400" b="1" dirty="0">
                <a:latin typeface="+mn-ea"/>
              </a:rPr>
              <a:t>V</a:t>
            </a:r>
            <a:r>
              <a:rPr lang="en-US" altLang="zh-CN" sz="2400" b="1" baseline="-25000" dirty="0">
                <a:latin typeface="+mn-ea"/>
              </a:rPr>
              <a:t>6</a:t>
            </a:r>
            <a:r>
              <a:rPr lang="en-US" altLang="zh-CN" sz="2400" b="1" dirty="0">
                <a:latin typeface="+mn-ea"/>
              </a:rPr>
              <a:t>: </a:t>
            </a:r>
            <a:r>
              <a:rPr lang="zh-CN" altLang="en-US" sz="2400" b="1" dirty="0">
                <a:latin typeface="+mn-ea"/>
              </a:rPr>
              <a:t>紫色</a:t>
            </a:r>
            <a:r>
              <a:rPr lang="en-US" altLang="zh-CN" sz="2400" b="1" dirty="0">
                <a:latin typeface="+mn-ea"/>
              </a:rPr>
              <a:t>--</a:t>
            </a:r>
            <a:r>
              <a:rPr lang="zh-CN" altLang="en-US" sz="2400" b="1" dirty="0">
                <a:latin typeface="+mn-ea"/>
              </a:rPr>
              <a:t>左腋中线第五肋间（</a:t>
            </a:r>
            <a:r>
              <a:rPr lang="en-US" altLang="zh-CN" sz="2400" b="1" dirty="0">
                <a:latin typeface="+mn-ea"/>
              </a:rPr>
              <a:t>+</a:t>
            </a:r>
            <a:r>
              <a:rPr lang="zh-CN" altLang="en-US" sz="2400" b="1" dirty="0">
                <a:latin typeface="+mn-ea"/>
              </a:rPr>
              <a:t>）</a:t>
            </a:r>
          </a:p>
        </p:txBody>
      </p:sp>
      <p:pic>
        <p:nvPicPr>
          <p:cNvPr id="6" name="图片 5">
            <a:extLst>
              <a:ext uri="{FF2B5EF4-FFF2-40B4-BE49-F238E27FC236}">
                <a16:creationId xmlns:a16="http://schemas.microsoft.com/office/drawing/2014/main" id="{D27AFC41-2E45-4A7A-8EEE-6491F199D25D}"/>
              </a:ext>
            </a:extLst>
          </p:cNvPr>
          <p:cNvPicPr>
            <a:picLocks noChangeAspect="1"/>
          </p:cNvPicPr>
          <p:nvPr/>
        </p:nvPicPr>
        <p:blipFill rotWithShape="1">
          <a:blip r:embed="rId3"/>
          <a:srcRect l="20998" t="23622" r="55551" b="48558"/>
          <a:stretch/>
        </p:blipFill>
        <p:spPr>
          <a:xfrm>
            <a:off x="5868144" y="1999214"/>
            <a:ext cx="2808684" cy="2221795"/>
          </a:xfrm>
          <a:prstGeom prst="rect">
            <a:avLst/>
          </a:prstGeom>
        </p:spPr>
      </p:pic>
    </p:spTree>
    <p:extLst>
      <p:ext uri="{BB962C8B-B14F-4D97-AF65-F5344CB8AC3E}">
        <p14:creationId xmlns:p14="http://schemas.microsoft.com/office/powerpoint/2010/main" val="4855318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聚合">
  <a:themeElements>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聚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18026</TotalTime>
  <Words>3256</Words>
  <Application>Microsoft Office PowerPoint</Application>
  <PresentationFormat>全屏显示(4:3)</PresentationFormat>
  <Paragraphs>203</Paragraphs>
  <Slides>36</Slides>
  <Notes>28</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36</vt:i4>
      </vt:variant>
    </vt:vector>
  </HeadingPairs>
  <TitlesOfParts>
    <vt:vector size="48" baseType="lpstr">
      <vt:lpstr>等线</vt:lpstr>
      <vt:lpstr>黑体</vt:lpstr>
      <vt:lpstr>Arial</vt:lpstr>
      <vt:lpstr>Calibri</vt:lpstr>
      <vt:lpstr>Lucida Sans Unicode</vt:lpstr>
      <vt:lpstr>Times New Roman</vt:lpstr>
      <vt:lpstr>Verdana</vt:lpstr>
      <vt:lpstr>Wingdings</vt:lpstr>
      <vt:lpstr>Wingdings 2</vt:lpstr>
      <vt:lpstr>Wingdings 3</vt:lpstr>
      <vt:lpstr>聚合</vt:lpstr>
      <vt:lpstr>Image</vt:lpstr>
      <vt:lpstr>实验11 人体体表心电图的描记 实验12 人体甲襞微循环观察 实验13 人体动脉血压测定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甲襞微循环图例</vt:lpstr>
      <vt:lpstr>PowerPoint 演示文稿</vt:lpstr>
      <vt:lpstr>PowerPoint 演示文稿</vt:lpstr>
      <vt:lpstr>PowerPoint 演示文稿</vt:lpstr>
      <vt:lpstr>PowerPoint 演示文稿</vt:lpstr>
      <vt:lpstr>PowerPoint 演示文稿</vt:lpstr>
      <vt:lpstr>PowerPoint 演示文稿</vt:lpstr>
      <vt:lpstr>实验11 人体体表心电图的描记</vt:lpstr>
      <vt:lpstr>PowerPoint 演示文稿</vt:lpstr>
      <vt:lpstr>PowerPoint 演示文稿</vt:lpstr>
      <vt:lpstr>PowerPoint 演示文稿</vt:lpstr>
      <vt:lpstr>实验12  人体甲襞微循环观察</vt:lpstr>
      <vt:lpstr>PowerPoint 演示文稿</vt:lpstr>
      <vt:lpstr>PowerPoint 演示文稿</vt:lpstr>
      <vt:lpstr>实验13   人体动脉血压测定</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实验11 柯氏声血压电学法        和听诊法测定人体动脉血压</dc:title>
  <dc:creator>wx</dc:creator>
  <cp:lastModifiedBy>Yishi Lyu</cp:lastModifiedBy>
  <cp:revision>291</cp:revision>
  <dcterms:created xsi:type="dcterms:W3CDTF">2016-10-28T03:05:14Z</dcterms:created>
  <dcterms:modified xsi:type="dcterms:W3CDTF">2025-11-23T08:48:23Z</dcterms:modified>
</cp:coreProperties>
</file>